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393" r:id="rId3"/>
    <p:sldId id="258" r:id="rId4"/>
    <p:sldId id="273" r:id="rId5"/>
    <p:sldId id="259" r:id="rId6"/>
    <p:sldId id="319" r:id="rId7"/>
    <p:sldId id="305" r:id="rId8"/>
    <p:sldId id="307" r:id="rId9"/>
    <p:sldId id="306" r:id="rId10"/>
    <p:sldId id="301" r:id="rId11"/>
    <p:sldId id="300" r:id="rId12"/>
    <p:sldId id="303" r:id="rId13"/>
    <p:sldId id="260" r:id="rId15"/>
    <p:sldId id="391" r:id="rId16"/>
    <p:sldId id="304" r:id="rId17"/>
    <p:sldId id="269" r:id="rId18"/>
    <p:sldId id="261" r:id="rId19"/>
    <p:sldId id="264" r:id="rId20"/>
    <p:sldId id="263" r:id="rId21"/>
    <p:sldId id="262" r:id="rId22"/>
    <p:sldId id="266" r:id="rId23"/>
    <p:sldId id="267" r:id="rId24"/>
    <p:sldId id="268" r:id="rId25"/>
    <p:sldId id="270" r:id="rId26"/>
    <p:sldId id="271" r:id="rId27"/>
    <p:sldId id="308" r:id="rId28"/>
    <p:sldId id="335" r:id="rId29"/>
    <p:sldId id="332" r:id="rId30"/>
    <p:sldId id="334" r:id="rId31"/>
    <p:sldId id="336" r:id="rId32"/>
    <p:sldId id="333" r:id="rId33"/>
    <p:sldId id="331" r:id="rId34"/>
    <p:sldId id="309" r:id="rId35"/>
    <p:sldId id="310" r:id="rId36"/>
    <p:sldId id="311" r:id="rId37"/>
    <p:sldId id="312" r:id="rId38"/>
    <p:sldId id="314" r:id="rId39"/>
    <p:sldId id="390" r:id="rId40"/>
    <p:sldId id="320" r:id="rId41"/>
    <p:sldId id="321" r:id="rId42"/>
    <p:sldId id="322" r:id="rId43"/>
    <p:sldId id="323" r:id="rId44"/>
    <p:sldId id="324" r:id="rId45"/>
    <p:sldId id="325" r:id="rId46"/>
    <p:sldId id="328" r:id="rId47"/>
    <p:sldId id="327" r:id="rId48"/>
    <p:sldId id="326" r:id="rId49"/>
    <p:sldId id="329" r:id="rId50"/>
    <p:sldId id="330"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96" y="6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BE061-5A39-432F-92FF-04F676EBDF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67ED2-A1EA-4870-A792-56F60896FF1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667ED2-A1EA-4870-A792-56F60896FF1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754B31-BB9B-447D-9492-499D60A7A0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A7E1E6-C5CE-4256-B748-26A4B7923AD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754B31-BB9B-447D-9492-499D60A7A0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A7E1E6-C5CE-4256-B748-26A4B7923AD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754B31-BB9B-447D-9492-499D60A7A0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A7E1E6-C5CE-4256-B748-26A4B7923AD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754B31-BB9B-447D-9492-499D60A7A0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A7E1E6-C5CE-4256-B748-26A4B7923AD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5754B31-BB9B-447D-9492-499D60A7A0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A7E1E6-C5CE-4256-B748-26A4B7923AD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754B31-BB9B-447D-9492-499D60A7A0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A7E1E6-C5CE-4256-B748-26A4B7923AD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754B31-BB9B-447D-9492-499D60A7A0D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A7E1E6-C5CE-4256-B748-26A4B7923AD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754B31-BB9B-447D-9492-499D60A7A0D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A7E1E6-C5CE-4256-B748-26A4B7923AD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754B31-BB9B-447D-9492-499D60A7A0D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A7E1E6-C5CE-4256-B748-26A4B7923AD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5754B31-BB9B-447D-9492-499D60A7A0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A7E1E6-C5CE-4256-B748-26A4B7923AD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5754B31-BB9B-447D-9492-499D60A7A0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A7E1E6-C5CE-4256-B748-26A4B7923AD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754B31-BB9B-447D-9492-499D60A7A0D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A7E1E6-C5CE-4256-B748-26A4B7923AD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 Target="slide31.xml"/><Relationship Id="rId8" Type="http://schemas.openxmlformats.org/officeDocument/2006/relationships/slide" Target="slide25.xml"/><Relationship Id="rId7" Type="http://schemas.openxmlformats.org/officeDocument/2006/relationships/slide" Target="slide23.xml"/><Relationship Id="rId6" Type="http://schemas.openxmlformats.org/officeDocument/2006/relationships/slide" Target="slide12.xml"/><Relationship Id="rId5" Type="http://schemas.openxmlformats.org/officeDocument/2006/relationships/slide" Target="slide9.xml"/><Relationship Id="rId4" Type="http://schemas.openxmlformats.org/officeDocument/2006/relationships/slide" Target="slide7.xml"/><Relationship Id="rId3" Type="http://schemas.openxmlformats.org/officeDocument/2006/relationships/slide" Target="slide4.xml"/><Relationship Id="rId2" Type="http://schemas.openxmlformats.org/officeDocument/2006/relationships/slide" Target="slide3.xml"/><Relationship Id="rId13" Type="http://schemas.openxmlformats.org/officeDocument/2006/relationships/slideLayout" Target="../slideLayouts/slideLayout2.xml"/><Relationship Id="rId12" Type="http://schemas.openxmlformats.org/officeDocument/2006/relationships/slide" Target="slide39.xml"/><Relationship Id="rId11" Type="http://schemas.openxmlformats.org/officeDocument/2006/relationships/slide" Target="slide38.xml"/><Relationship Id="rId10" Type="http://schemas.openxmlformats.org/officeDocument/2006/relationships/slide" Target="slide37.xml"/><Relationship Id="rId1"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527050"/>
          </a:xfrm>
        </p:spPr>
        <p:txBody>
          <a:bodyPr>
            <a:normAutofit fontScale="90000"/>
          </a:bodyPr>
          <a:p>
            <a:pPr algn="ctr"/>
            <a:r>
              <a:rPr lang="zh-CN" altLang="en-US" sz="3600">
                <a:latin typeface="仿宋" panose="02010609060101010101" charset="-122"/>
                <a:ea typeface="仿宋" panose="02010609060101010101" charset="-122"/>
                <a:cs typeface="仿宋" panose="02010609060101010101" charset="-122"/>
              </a:rPr>
              <a:t>目 录</a:t>
            </a:r>
            <a:endParaRPr lang="zh-CN" altLang="en-US" sz="3600">
              <a:latin typeface="仿宋" panose="02010609060101010101" charset="-122"/>
              <a:ea typeface="仿宋" panose="02010609060101010101" charset="-122"/>
              <a:cs typeface="仿宋" panose="02010609060101010101" charset="-122"/>
            </a:endParaRPr>
          </a:p>
        </p:txBody>
      </p:sp>
      <p:sp>
        <p:nvSpPr>
          <p:cNvPr id="3" name="内容占位符 2"/>
          <p:cNvSpPr>
            <a:spLocks noGrp="1"/>
          </p:cNvSpPr>
          <p:nvPr>
            <p:ph idx="1"/>
          </p:nvPr>
        </p:nvSpPr>
        <p:spPr>
          <a:xfrm>
            <a:off x="1697355" y="1086485"/>
            <a:ext cx="3369310" cy="4763770"/>
          </a:xfrm>
        </p:spPr>
        <p:txBody>
          <a:bodyPr>
            <a:noAutofit/>
          </a:bodyPr>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1" action="ppaction://hlinksldjump"/>
              </a:rPr>
              <a:t>环境准备 </a:t>
            </a:r>
            <a:endParaRPr lang="zh-CN" altLang="en-US" sz="2000">
              <a:latin typeface="仿宋" panose="02010609060101010101" charset="-122"/>
              <a:ea typeface="仿宋" panose="02010609060101010101" charset="-122"/>
              <a:cs typeface="仿宋" panose="02010609060101010101" charset="-122"/>
              <a:hlinkClick r:id="rId1" action="ppaction://hlinksldjump"/>
            </a:endParaRPr>
          </a:p>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2" action="ppaction://hlinksldjump"/>
              </a:rPr>
              <a:t>测试用例结构</a:t>
            </a:r>
            <a:endParaRPr lang="zh-CN" altLang="en-US" sz="2000">
              <a:latin typeface="仿宋" panose="02010609060101010101" charset="-122"/>
              <a:ea typeface="仿宋" panose="02010609060101010101" charset="-122"/>
              <a:cs typeface="仿宋" panose="02010609060101010101" charset="-122"/>
              <a:hlinkClick r:id="rId2" action="ppaction://hlinksldjump"/>
            </a:endParaRPr>
          </a:p>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3" tooltip="" action="ppaction://hlinksldjump"/>
              </a:rPr>
              <a:t>测试准备 </a:t>
            </a:r>
            <a:endParaRPr lang="zh-CN" altLang="en-US" sz="2000">
              <a:latin typeface="仿宋" panose="02010609060101010101" charset="-122"/>
              <a:ea typeface="仿宋" panose="02010609060101010101" charset="-122"/>
              <a:cs typeface="仿宋" panose="02010609060101010101" charset="-122"/>
              <a:hlinkClick r:id="rId3" tooltip="" action="ppaction://hlinksldjump"/>
            </a:endParaRPr>
          </a:p>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4" tooltip="" action="ppaction://hlinksldjump"/>
              </a:rPr>
              <a:t>测试用例格式</a:t>
            </a:r>
            <a:endParaRPr lang="zh-CN" altLang="en-US" sz="2000">
              <a:latin typeface="仿宋" panose="02010609060101010101" charset="-122"/>
              <a:ea typeface="仿宋" panose="02010609060101010101" charset="-122"/>
              <a:cs typeface="仿宋" panose="02010609060101010101" charset="-122"/>
              <a:hlinkClick r:id="rId4" tooltip="" action="ppaction://hlinksldjump"/>
            </a:endParaRPr>
          </a:p>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5" tooltip="" action="ppaction://hlinksldjump"/>
              </a:rPr>
              <a:t>搭建Demo服务</a:t>
            </a:r>
            <a:endParaRPr lang="zh-CN" altLang="en-US" sz="2000">
              <a:latin typeface="仿宋" panose="02010609060101010101" charset="-122"/>
              <a:ea typeface="仿宋" panose="02010609060101010101" charset="-122"/>
              <a:cs typeface="仿宋" panose="02010609060101010101" charset="-122"/>
              <a:hlinkClick r:id="rId5" tooltip="" action="ppaction://hlinksldjump"/>
            </a:endParaRPr>
          </a:p>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6" tooltip="" action="ppaction://hlinksldjump"/>
              </a:rPr>
              <a:t>测试用例编写</a:t>
            </a:r>
            <a:endParaRPr lang="zh-CN" altLang="en-US" sz="2000">
              <a:latin typeface="仿宋" panose="02010609060101010101" charset="-122"/>
              <a:ea typeface="仿宋" panose="02010609060101010101" charset="-122"/>
              <a:cs typeface="仿宋" panose="02010609060101010101" charset="-122"/>
              <a:hlinkClick r:id="rId6" tooltip="" action="ppaction://hlinksldjump"/>
            </a:endParaRPr>
          </a:p>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7" tooltip="" action="ppaction://hlinksldjump"/>
              </a:rPr>
              <a:t>测试结果报告</a:t>
            </a:r>
            <a:endParaRPr lang="zh-CN" altLang="en-US" sz="2000">
              <a:latin typeface="仿宋" panose="02010609060101010101" charset="-122"/>
              <a:ea typeface="仿宋" panose="02010609060101010101" charset="-122"/>
              <a:cs typeface="仿宋" panose="02010609060101010101" charset="-122"/>
              <a:hlinkClick r:id="rId7" tooltip="" action="ppaction://hlinksldjump"/>
            </a:endParaRPr>
          </a:p>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8" tooltip="" action="ppaction://hlinksldjump"/>
              </a:rPr>
              <a:t>结果校验</a:t>
            </a:r>
            <a:endParaRPr lang="zh-CN" altLang="en-US" sz="2000">
              <a:latin typeface="仿宋" panose="02010609060101010101" charset="-122"/>
              <a:ea typeface="仿宋" panose="02010609060101010101" charset="-122"/>
              <a:cs typeface="仿宋" panose="02010609060101010101" charset="-122"/>
              <a:hlinkClick r:id="rId8" tooltip="" action="ppaction://hlinksldjump"/>
            </a:endParaRPr>
          </a:p>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9" tooltip="" action="ppaction://hlinksldjump"/>
              </a:rPr>
              <a:t>数据驱动</a:t>
            </a:r>
            <a:endParaRPr lang="zh-CN" altLang="en-US" sz="2000">
              <a:latin typeface="仿宋" panose="02010609060101010101" charset="-122"/>
              <a:ea typeface="仿宋" panose="02010609060101010101" charset="-122"/>
              <a:cs typeface="仿宋" panose="02010609060101010101" charset="-122"/>
              <a:hlinkClick r:id="rId9" tooltip="" action="ppaction://hlinksldjump"/>
            </a:endParaRPr>
          </a:p>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10" tooltip="" action="ppaction://hlinksldjump"/>
              </a:rPr>
              <a:t>文件上传 </a:t>
            </a:r>
            <a:endParaRPr lang="zh-CN" altLang="en-US" sz="2000">
              <a:latin typeface="仿宋" panose="02010609060101010101" charset="-122"/>
              <a:ea typeface="仿宋" panose="02010609060101010101" charset="-122"/>
              <a:cs typeface="仿宋" panose="02010609060101010101" charset="-122"/>
              <a:hlinkClick r:id="rId10" tooltip="" action="ppaction://hlinksldjump"/>
            </a:endParaRPr>
          </a:p>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11" tooltip="" action="ppaction://hlinksldjump"/>
              </a:rPr>
              <a:t>Hook机制(前/后置函数)</a:t>
            </a:r>
            <a:endParaRPr lang="zh-CN" altLang="en-US" sz="2000">
              <a:latin typeface="仿宋" panose="02010609060101010101" charset="-122"/>
              <a:ea typeface="仿宋" panose="02010609060101010101" charset="-122"/>
              <a:cs typeface="仿宋" panose="02010609060101010101" charset="-122"/>
              <a:hlinkClick r:id="rId11" tooltip="" action="ppaction://hlinksldjump"/>
            </a:endParaRPr>
          </a:p>
          <a:p>
            <a:pPr marL="514350" indent="-514350" algn="l">
              <a:buAutoNum type="arabicPeriod"/>
            </a:pPr>
            <a:r>
              <a:rPr lang="zh-CN" altLang="en-US" sz="2000">
                <a:latin typeface="仿宋" panose="02010609060101010101" charset="-122"/>
                <a:ea typeface="仿宋" panose="02010609060101010101" charset="-122"/>
                <a:cs typeface="仿宋" panose="02010609060101010101" charset="-122"/>
                <a:hlinkClick r:id="rId12" tooltip="" action="ppaction://hlinksldjump"/>
              </a:rPr>
              <a:t>分层机制 </a:t>
            </a:r>
            <a:endParaRPr lang="zh-CN" altLang="en-US" sz="2000">
              <a:latin typeface="仿宋" panose="02010609060101010101" charset="-122"/>
              <a:ea typeface="仿宋" panose="02010609060101010101" charset="-122"/>
              <a:cs typeface="仿宋" panose="02010609060101010101" charset="-122"/>
              <a:hlinkClick r:id="rId12" tooltip="" action="ppaction://hlinksldjump"/>
            </a:endParaRPr>
          </a:p>
        </p:txBody>
      </p:sp>
      <p:sp>
        <p:nvSpPr>
          <p:cNvPr id="4" name="文本框 3"/>
          <p:cNvSpPr txBox="1"/>
          <p:nvPr/>
        </p:nvSpPr>
        <p:spPr>
          <a:xfrm>
            <a:off x="3862070" y="1086485"/>
            <a:ext cx="7111365" cy="4862830"/>
          </a:xfrm>
          <a:prstGeom prst="rect">
            <a:avLst/>
          </a:prstGeom>
          <a:noFill/>
        </p:spPr>
        <p:txBody>
          <a:bodyPr wrap="square" rtlCol="0">
            <a:spAutoFit/>
          </a:bodyPr>
          <a:p>
            <a:pPr fontAlgn="auto">
              <a:lnSpc>
                <a:spcPct val="95000"/>
              </a:lnSpc>
              <a:spcBef>
                <a:spcPts val="1000"/>
              </a:spcBef>
            </a:pPr>
            <a:r>
              <a:rPr lang="en-US" altLang="zh-CN">
                <a:solidFill>
                  <a:schemeClr val="bg2">
                    <a:lumMod val="90000"/>
                  </a:schemeClr>
                </a:solidFill>
                <a:latin typeface="仿宋" panose="02010609060101010101" charset="-122"/>
                <a:ea typeface="仿宋" panose="02010609060101010101" charset="-122"/>
              </a:rPr>
              <a:t>---------------------------------------------------------</a:t>
            </a:r>
            <a:r>
              <a:rPr lang="en-US" altLang="zh-CN">
                <a:latin typeface="仿宋" panose="02010609060101010101" charset="-122"/>
                <a:ea typeface="仿宋" panose="02010609060101010101" charset="-122"/>
              </a:rPr>
              <a:t>2</a:t>
            </a:r>
            <a:endParaRPr lang="en-US" altLang="zh-CN">
              <a:latin typeface="仿宋" panose="02010609060101010101" charset="-122"/>
              <a:ea typeface="仿宋" panose="02010609060101010101" charset="-122"/>
            </a:endParaRPr>
          </a:p>
          <a:p>
            <a:pPr fontAlgn="auto">
              <a:lnSpc>
                <a:spcPct val="95000"/>
              </a:lnSpc>
              <a:spcBef>
                <a:spcPts val="1000"/>
              </a:spcBef>
            </a:pPr>
            <a:r>
              <a:rPr lang="en-US" altLang="zh-CN">
                <a:solidFill>
                  <a:schemeClr val="bg2">
                    <a:lumMod val="90000"/>
                  </a:schemeClr>
                </a:solidFill>
                <a:latin typeface="仿宋" panose="02010609060101010101" charset="-122"/>
                <a:ea typeface="仿宋" panose="02010609060101010101" charset="-122"/>
                <a:sym typeface="+mn-ea"/>
              </a:rPr>
              <a:t>---------------------------------------------------------</a:t>
            </a:r>
            <a:r>
              <a:rPr lang="en-US" altLang="zh-CN">
                <a:latin typeface="仿宋" panose="02010609060101010101" charset="-122"/>
                <a:ea typeface="仿宋" panose="02010609060101010101" charset="-122"/>
              </a:rPr>
              <a:t>3</a:t>
            </a:r>
            <a:endParaRPr lang="en-US" altLang="zh-CN">
              <a:latin typeface="仿宋" panose="02010609060101010101" charset="-122"/>
              <a:ea typeface="仿宋" panose="02010609060101010101" charset="-122"/>
            </a:endParaRPr>
          </a:p>
          <a:p>
            <a:pPr fontAlgn="auto">
              <a:lnSpc>
                <a:spcPct val="95000"/>
              </a:lnSpc>
              <a:spcBef>
                <a:spcPts val="1000"/>
              </a:spcBef>
            </a:pPr>
            <a:r>
              <a:rPr lang="en-US" altLang="zh-CN">
                <a:solidFill>
                  <a:schemeClr val="bg2">
                    <a:lumMod val="90000"/>
                  </a:schemeClr>
                </a:solidFill>
                <a:latin typeface="仿宋" panose="02010609060101010101" charset="-122"/>
                <a:ea typeface="仿宋" panose="02010609060101010101" charset="-122"/>
                <a:sym typeface="+mn-ea"/>
              </a:rPr>
              <a:t>---------------------------------------------------------</a:t>
            </a:r>
            <a:r>
              <a:rPr lang="en-US" altLang="zh-CN">
                <a:latin typeface="仿宋" panose="02010609060101010101" charset="-122"/>
                <a:ea typeface="仿宋" panose="02010609060101010101" charset="-122"/>
              </a:rPr>
              <a:t>4</a:t>
            </a:r>
            <a:endParaRPr lang="en-US" altLang="zh-CN">
              <a:latin typeface="仿宋" panose="02010609060101010101" charset="-122"/>
              <a:ea typeface="仿宋" panose="02010609060101010101" charset="-122"/>
            </a:endParaRPr>
          </a:p>
          <a:p>
            <a:pPr fontAlgn="auto">
              <a:lnSpc>
                <a:spcPct val="95000"/>
              </a:lnSpc>
              <a:spcBef>
                <a:spcPts val="1000"/>
              </a:spcBef>
            </a:pPr>
            <a:r>
              <a:rPr lang="en-US" altLang="zh-CN">
                <a:solidFill>
                  <a:schemeClr val="bg2">
                    <a:lumMod val="90000"/>
                  </a:schemeClr>
                </a:solidFill>
                <a:latin typeface="仿宋" panose="02010609060101010101" charset="-122"/>
                <a:ea typeface="仿宋" panose="02010609060101010101" charset="-122"/>
                <a:sym typeface="+mn-ea"/>
              </a:rPr>
              <a:t>---------------------------------------------------------</a:t>
            </a:r>
            <a:r>
              <a:rPr lang="en-US" altLang="zh-CN">
                <a:latin typeface="仿宋" panose="02010609060101010101" charset="-122"/>
                <a:ea typeface="仿宋" panose="02010609060101010101" charset="-122"/>
              </a:rPr>
              <a:t>7</a:t>
            </a:r>
            <a:endParaRPr lang="en-US" altLang="zh-CN">
              <a:latin typeface="仿宋" panose="02010609060101010101" charset="-122"/>
              <a:ea typeface="仿宋" panose="02010609060101010101" charset="-122"/>
            </a:endParaRPr>
          </a:p>
          <a:p>
            <a:pPr fontAlgn="auto">
              <a:lnSpc>
                <a:spcPct val="95000"/>
              </a:lnSpc>
              <a:spcBef>
                <a:spcPts val="1000"/>
              </a:spcBef>
            </a:pPr>
            <a:r>
              <a:rPr lang="en-US" altLang="zh-CN">
                <a:solidFill>
                  <a:schemeClr val="bg2">
                    <a:lumMod val="90000"/>
                  </a:schemeClr>
                </a:solidFill>
                <a:latin typeface="仿宋" panose="02010609060101010101" charset="-122"/>
                <a:ea typeface="仿宋" panose="02010609060101010101" charset="-122"/>
                <a:sym typeface="+mn-ea"/>
              </a:rPr>
              <a:t>---------------------------------------------------------</a:t>
            </a:r>
            <a:r>
              <a:rPr lang="en-US" altLang="zh-CN">
                <a:latin typeface="仿宋" panose="02010609060101010101" charset="-122"/>
                <a:ea typeface="仿宋" panose="02010609060101010101" charset="-122"/>
              </a:rPr>
              <a:t>9  </a:t>
            </a:r>
            <a:endParaRPr lang="en-US" altLang="zh-CN" sz="2000">
              <a:latin typeface="仿宋" panose="02010609060101010101" charset="-122"/>
              <a:ea typeface="仿宋" panose="02010609060101010101" charset="-122"/>
            </a:endParaRPr>
          </a:p>
          <a:p>
            <a:pPr fontAlgn="auto">
              <a:lnSpc>
                <a:spcPct val="95000"/>
              </a:lnSpc>
              <a:spcBef>
                <a:spcPts val="1000"/>
              </a:spcBef>
            </a:pPr>
            <a:r>
              <a:rPr lang="en-US" altLang="zh-CN" sz="2000">
                <a:solidFill>
                  <a:schemeClr val="bg2">
                    <a:lumMod val="90000"/>
                  </a:schemeClr>
                </a:solidFill>
                <a:latin typeface="仿宋" panose="02010609060101010101" charset="-122"/>
                <a:ea typeface="仿宋" panose="02010609060101010101" charset="-122"/>
                <a:sym typeface="+mn-ea"/>
              </a:rPr>
              <a:t>---------------------------------------------------</a:t>
            </a:r>
            <a:r>
              <a:rPr lang="en-US" altLang="zh-CN" sz="2000">
                <a:latin typeface="仿宋" panose="02010609060101010101" charset="-122"/>
                <a:ea typeface="仿宋" panose="02010609060101010101" charset="-122"/>
              </a:rPr>
              <a:t>12</a:t>
            </a:r>
            <a:endParaRPr lang="en-US" altLang="zh-CN" sz="2000">
              <a:latin typeface="仿宋" panose="02010609060101010101" charset="-122"/>
              <a:ea typeface="仿宋" panose="02010609060101010101" charset="-122"/>
            </a:endParaRPr>
          </a:p>
          <a:p>
            <a:pPr fontAlgn="auto">
              <a:lnSpc>
                <a:spcPct val="95000"/>
              </a:lnSpc>
              <a:spcBef>
                <a:spcPts val="1000"/>
              </a:spcBef>
            </a:pPr>
            <a:r>
              <a:rPr lang="en-US" altLang="zh-CN" sz="2000">
                <a:solidFill>
                  <a:schemeClr val="bg2">
                    <a:lumMod val="90000"/>
                  </a:schemeClr>
                </a:solidFill>
                <a:latin typeface="仿宋" panose="02010609060101010101" charset="-122"/>
                <a:ea typeface="仿宋" panose="02010609060101010101" charset="-122"/>
                <a:sym typeface="+mn-ea"/>
              </a:rPr>
              <a:t>---------------------------------------------------</a:t>
            </a:r>
            <a:r>
              <a:rPr lang="en-US" altLang="zh-CN" sz="2000">
                <a:latin typeface="仿宋" panose="02010609060101010101" charset="-122"/>
                <a:ea typeface="仿宋" panose="02010609060101010101" charset="-122"/>
              </a:rPr>
              <a:t>23</a:t>
            </a:r>
            <a:endParaRPr lang="en-US" altLang="zh-CN" sz="2000">
              <a:latin typeface="仿宋" panose="02010609060101010101" charset="-122"/>
              <a:ea typeface="仿宋" panose="02010609060101010101" charset="-122"/>
            </a:endParaRPr>
          </a:p>
          <a:p>
            <a:pPr fontAlgn="auto">
              <a:lnSpc>
                <a:spcPct val="95000"/>
              </a:lnSpc>
              <a:spcBef>
                <a:spcPts val="1000"/>
              </a:spcBef>
            </a:pPr>
            <a:r>
              <a:rPr lang="en-US" altLang="zh-CN" sz="2000">
                <a:solidFill>
                  <a:schemeClr val="bg2">
                    <a:lumMod val="90000"/>
                  </a:schemeClr>
                </a:solidFill>
                <a:latin typeface="仿宋" panose="02010609060101010101" charset="-122"/>
                <a:ea typeface="仿宋" panose="02010609060101010101" charset="-122"/>
                <a:sym typeface="+mn-ea"/>
              </a:rPr>
              <a:t>---------------------------------------------------</a:t>
            </a:r>
            <a:r>
              <a:rPr lang="en-US" altLang="zh-CN" sz="2000">
                <a:latin typeface="仿宋" panose="02010609060101010101" charset="-122"/>
                <a:ea typeface="仿宋" panose="02010609060101010101" charset="-122"/>
              </a:rPr>
              <a:t>25</a:t>
            </a:r>
            <a:endParaRPr lang="en-US" altLang="zh-CN" sz="2000">
              <a:latin typeface="仿宋" panose="02010609060101010101" charset="-122"/>
              <a:ea typeface="仿宋" panose="02010609060101010101" charset="-122"/>
            </a:endParaRPr>
          </a:p>
          <a:p>
            <a:pPr fontAlgn="auto">
              <a:lnSpc>
                <a:spcPct val="95000"/>
              </a:lnSpc>
              <a:spcBef>
                <a:spcPts val="1000"/>
              </a:spcBef>
            </a:pPr>
            <a:r>
              <a:rPr lang="en-US" altLang="zh-CN" sz="2000">
                <a:solidFill>
                  <a:schemeClr val="bg2">
                    <a:lumMod val="90000"/>
                  </a:schemeClr>
                </a:solidFill>
                <a:latin typeface="仿宋" panose="02010609060101010101" charset="-122"/>
                <a:ea typeface="仿宋" panose="02010609060101010101" charset="-122"/>
                <a:sym typeface="+mn-ea"/>
              </a:rPr>
              <a:t>---------------------------------------------------</a:t>
            </a:r>
            <a:r>
              <a:rPr lang="en-US" altLang="zh-CN" sz="2000">
                <a:latin typeface="仿宋" panose="02010609060101010101" charset="-122"/>
                <a:ea typeface="仿宋" panose="02010609060101010101" charset="-122"/>
              </a:rPr>
              <a:t>31</a:t>
            </a:r>
            <a:endParaRPr lang="en-US" altLang="zh-CN" sz="2000">
              <a:latin typeface="仿宋" panose="02010609060101010101" charset="-122"/>
              <a:ea typeface="仿宋" panose="02010609060101010101" charset="-122"/>
            </a:endParaRPr>
          </a:p>
          <a:p>
            <a:pPr fontAlgn="auto">
              <a:lnSpc>
                <a:spcPct val="95000"/>
              </a:lnSpc>
              <a:spcBef>
                <a:spcPts val="1000"/>
              </a:spcBef>
            </a:pPr>
            <a:r>
              <a:rPr lang="en-US" altLang="zh-CN" sz="2000">
                <a:solidFill>
                  <a:schemeClr val="bg2">
                    <a:lumMod val="90000"/>
                  </a:schemeClr>
                </a:solidFill>
                <a:latin typeface="仿宋" panose="02010609060101010101" charset="-122"/>
                <a:ea typeface="仿宋" panose="02010609060101010101" charset="-122"/>
                <a:sym typeface="+mn-ea"/>
              </a:rPr>
              <a:t>---------------------------------------------------</a:t>
            </a:r>
            <a:r>
              <a:rPr lang="en-US" altLang="zh-CN" sz="2000">
                <a:latin typeface="仿宋" panose="02010609060101010101" charset="-122"/>
                <a:ea typeface="仿宋" panose="02010609060101010101" charset="-122"/>
              </a:rPr>
              <a:t>37</a:t>
            </a:r>
            <a:endParaRPr lang="en-US" altLang="zh-CN" sz="2000">
              <a:latin typeface="仿宋" panose="02010609060101010101" charset="-122"/>
              <a:ea typeface="仿宋" panose="02010609060101010101" charset="-122"/>
            </a:endParaRPr>
          </a:p>
          <a:p>
            <a:pPr fontAlgn="auto">
              <a:lnSpc>
                <a:spcPct val="95000"/>
              </a:lnSpc>
              <a:spcBef>
                <a:spcPts val="1000"/>
              </a:spcBef>
            </a:pPr>
            <a:r>
              <a:rPr lang="en-US" altLang="zh-CN" sz="2000">
                <a:latin typeface="仿宋" panose="02010609060101010101" charset="-122"/>
                <a:ea typeface="仿宋" panose="02010609060101010101" charset="-122"/>
              </a:rPr>
              <a:t>    </a:t>
            </a:r>
            <a:r>
              <a:rPr lang="en-US" altLang="zh-CN" sz="2000">
                <a:solidFill>
                  <a:schemeClr val="bg2">
                    <a:lumMod val="90000"/>
                  </a:schemeClr>
                </a:solidFill>
                <a:latin typeface="仿宋" panose="02010609060101010101" charset="-122"/>
                <a:ea typeface="仿宋" panose="02010609060101010101" charset="-122"/>
                <a:sym typeface="+mn-ea"/>
              </a:rPr>
              <a:t>    -------------------------------------------</a:t>
            </a:r>
            <a:r>
              <a:rPr lang="en-US" altLang="zh-CN" sz="2000">
                <a:latin typeface="仿宋" panose="02010609060101010101" charset="-122"/>
                <a:ea typeface="仿宋" panose="02010609060101010101" charset="-122"/>
              </a:rPr>
              <a:t>38</a:t>
            </a:r>
            <a:endParaRPr lang="en-US" altLang="zh-CN" sz="2000">
              <a:latin typeface="仿宋" panose="02010609060101010101" charset="-122"/>
              <a:ea typeface="仿宋" panose="02010609060101010101" charset="-122"/>
            </a:endParaRPr>
          </a:p>
          <a:p>
            <a:pPr fontAlgn="auto">
              <a:lnSpc>
                <a:spcPct val="95000"/>
              </a:lnSpc>
              <a:spcBef>
                <a:spcPts val="1000"/>
              </a:spcBef>
            </a:pPr>
            <a:r>
              <a:rPr lang="en-US" altLang="zh-CN" sz="2000">
                <a:solidFill>
                  <a:schemeClr val="bg2">
                    <a:lumMod val="90000"/>
                  </a:schemeClr>
                </a:solidFill>
                <a:latin typeface="仿宋" panose="02010609060101010101" charset="-122"/>
                <a:ea typeface="仿宋" panose="02010609060101010101" charset="-122"/>
                <a:sym typeface="+mn-ea"/>
              </a:rPr>
              <a:t>---------------------------------------------------</a:t>
            </a:r>
            <a:r>
              <a:rPr lang="en-US" altLang="zh-CN" sz="2000">
                <a:latin typeface="仿宋" panose="02010609060101010101" charset="-122"/>
                <a:ea typeface="仿宋" panose="02010609060101010101" charset="-122"/>
              </a:rPr>
              <a:t>39</a:t>
            </a:r>
            <a:endParaRPr lang="en-US" altLang="zh-CN" sz="2000">
              <a:latin typeface="仿宋" panose="02010609060101010101" charset="-122"/>
              <a:ea typeface="仿宋" panose="0201060906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Demo</a:t>
            </a:r>
            <a:r>
              <a:rPr lang="zh-CN" altLang="en-US" sz="3600" b="1" dirty="0" smtClean="0"/>
              <a:t>服务介绍</a:t>
            </a:r>
            <a:endParaRPr lang="zh-CN" altLang="en-US" sz="3600" dirty="0"/>
          </a:p>
        </p:txBody>
      </p:sp>
      <p:pic>
        <p:nvPicPr>
          <p:cNvPr id="5" name="图片 4"/>
          <p:cNvPicPr>
            <a:picLocks noChangeAspect="1"/>
          </p:cNvPicPr>
          <p:nvPr/>
        </p:nvPicPr>
        <p:blipFill>
          <a:blip r:embed="rId1"/>
          <a:stretch>
            <a:fillRect/>
          </a:stretch>
        </p:blipFill>
        <p:spPr>
          <a:xfrm>
            <a:off x="1593137" y="616524"/>
            <a:ext cx="8348641" cy="6241476"/>
          </a:xfrm>
          <a:prstGeom prst="rect">
            <a:avLst/>
          </a:prstGeom>
        </p:spPr>
      </p:pic>
      <p:sp>
        <p:nvSpPr>
          <p:cNvPr id="2" name="矩形 1"/>
          <p:cNvSpPr/>
          <p:nvPr/>
        </p:nvSpPr>
        <p:spPr>
          <a:xfrm>
            <a:off x="2856412" y="3570514"/>
            <a:ext cx="2133600" cy="28477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t>Demo</a:t>
            </a:r>
            <a:r>
              <a:rPr lang="zh-CN" altLang="en-US" sz="3600" dirty="0" smtClean="0"/>
              <a:t>运行</a:t>
            </a:r>
            <a:r>
              <a:rPr lang="zh-CN" altLang="en-US" sz="3600" dirty="0" smtClean="0"/>
              <a:t>测试</a:t>
            </a:r>
            <a:endParaRPr lang="zh-CN" altLang="en-US" sz="3600" dirty="0"/>
          </a:p>
        </p:txBody>
      </p:sp>
      <p:pic>
        <p:nvPicPr>
          <p:cNvPr id="7" name="图片 6"/>
          <p:cNvPicPr>
            <a:picLocks noChangeAspect="1"/>
          </p:cNvPicPr>
          <p:nvPr/>
        </p:nvPicPr>
        <p:blipFill>
          <a:blip r:embed="rId1"/>
          <a:stretch>
            <a:fillRect/>
          </a:stretch>
        </p:blipFill>
        <p:spPr>
          <a:xfrm>
            <a:off x="900926" y="2712776"/>
            <a:ext cx="5170837" cy="2913146"/>
          </a:xfrm>
          <a:prstGeom prst="rect">
            <a:avLst/>
          </a:prstGeom>
        </p:spPr>
      </p:pic>
      <p:pic>
        <p:nvPicPr>
          <p:cNvPr id="10" name="图片 9"/>
          <p:cNvPicPr>
            <a:picLocks noChangeAspect="1"/>
          </p:cNvPicPr>
          <p:nvPr/>
        </p:nvPicPr>
        <p:blipFill>
          <a:blip r:embed="rId2"/>
          <a:stretch>
            <a:fillRect/>
          </a:stretch>
        </p:blipFill>
        <p:spPr>
          <a:xfrm>
            <a:off x="900926" y="575638"/>
            <a:ext cx="5170837" cy="2031400"/>
          </a:xfrm>
          <a:prstGeom prst="rect">
            <a:avLst/>
          </a:prstGeom>
        </p:spPr>
      </p:pic>
      <p:pic>
        <p:nvPicPr>
          <p:cNvPr id="4" name="图片 3"/>
          <p:cNvPicPr>
            <a:picLocks noChangeAspect="1"/>
          </p:cNvPicPr>
          <p:nvPr/>
        </p:nvPicPr>
        <p:blipFill>
          <a:blip r:embed="rId3"/>
          <a:stretch>
            <a:fillRect/>
          </a:stretch>
        </p:blipFill>
        <p:spPr>
          <a:xfrm>
            <a:off x="845264" y="6109219"/>
            <a:ext cx="5282160" cy="748781"/>
          </a:xfrm>
          <a:prstGeom prst="rect">
            <a:avLst/>
          </a:prstGeom>
        </p:spPr>
      </p:pic>
      <p:sp>
        <p:nvSpPr>
          <p:cNvPr id="6" name="文本框 5"/>
          <p:cNvSpPr txBox="1"/>
          <p:nvPr/>
        </p:nvSpPr>
        <p:spPr>
          <a:xfrm>
            <a:off x="742828" y="5739887"/>
            <a:ext cx="2707793" cy="369332"/>
          </a:xfrm>
          <a:prstGeom prst="rect">
            <a:avLst/>
          </a:prstGeom>
          <a:noFill/>
        </p:spPr>
        <p:txBody>
          <a:bodyPr wrap="none" rtlCol="0">
            <a:spAutoFit/>
          </a:bodyPr>
          <a:lstStyle/>
          <a:p>
            <a:r>
              <a:rPr lang="zh-CN" altLang="en-US" dirty="0" smtClean="0"/>
              <a:t>使用</a:t>
            </a:r>
            <a:r>
              <a:rPr lang="en-US" altLang="zh-CN" dirty="0" err="1" smtClean="0"/>
              <a:t>hrun</a:t>
            </a:r>
            <a:r>
              <a:rPr lang="zh-CN" altLang="en-US" dirty="0" smtClean="0"/>
              <a:t>命令运行测试：</a:t>
            </a:r>
            <a:endParaRPr lang="zh-CN" altLang="en-US" dirty="0"/>
          </a:p>
        </p:txBody>
      </p:sp>
      <p:sp>
        <p:nvSpPr>
          <p:cNvPr id="8" name="文本框 7"/>
          <p:cNvSpPr txBox="1"/>
          <p:nvPr/>
        </p:nvSpPr>
        <p:spPr>
          <a:xfrm>
            <a:off x="6376434" y="1118523"/>
            <a:ext cx="5815566" cy="923330"/>
          </a:xfrm>
          <a:prstGeom prst="rect">
            <a:avLst/>
          </a:prstGeom>
          <a:noFill/>
        </p:spPr>
        <p:txBody>
          <a:bodyPr wrap="none" rtlCol="0">
            <a:spAutoFit/>
          </a:bodyPr>
          <a:lstStyle/>
          <a:p>
            <a:r>
              <a:rPr lang="en-US" altLang="zh-CN" b="1" dirty="0" smtClean="0"/>
              <a:t>api_server.py</a:t>
            </a:r>
            <a:r>
              <a:rPr lang="zh-CN" altLang="en-US" dirty="0" smtClean="0"/>
              <a:t>文件仅仅</a:t>
            </a:r>
            <a:r>
              <a:rPr lang="zh-CN" altLang="en-US" dirty="0"/>
              <a:t>就是用于演示的</a:t>
            </a:r>
            <a:r>
              <a:rPr lang="en-US" altLang="zh-CN" dirty="0"/>
              <a:t>demo</a:t>
            </a:r>
            <a:r>
              <a:rPr lang="zh-CN" altLang="en-US" dirty="0" smtClean="0"/>
              <a:t>服务</a:t>
            </a:r>
            <a:endParaRPr lang="en-US" altLang="zh-CN" dirty="0" smtClean="0"/>
          </a:p>
          <a:p>
            <a:r>
              <a:rPr lang="zh-CN" altLang="en-US" dirty="0" smtClean="0"/>
              <a:t>我们测试的</a:t>
            </a:r>
            <a:r>
              <a:rPr lang="en-US" altLang="zh-CN" dirty="0" smtClean="0"/>
              <a:t>API</a:t>
            </a:r>
            <a:r>
              <a:rPr lang="zh-CN" altLang="en-US" dirty="0" smtClean="0"/>
              <a:t>都是有实际的被测品</a:t>
            </a:r>
            <a:endParaRPr lang="en-US" altLang="zh-CN" dirty="0" smtClean="0"/>
          </a:p>
          <a:p>
            <a:r>
              <a:rPr lang="zh-CN" altLang="en-US" dirty="0" smtClean="0"/>
              <a:t>测试人员是不需要对</a:t>
            </a:r>
            <a:r>
              <a:rPr lang="en-US" altLang="zh-CN" dirty="0" smtClean="0"/>
              <a:t>api_server.py</a:t>
            </a:r>
            <a:r>
              <a:rPr lang="zh-CN" altLang="en-US" dirty="0" smtClean="0"/>
              <a:t>文件进行编写和运行的</a:t>
            </a:r>
            <a:endParaRPr lang="zh-CN" altLang="en-US" dirty="0"/>
          </a:p>
        </p:txBody>
      </p:sp>
      <p:sp>
        <p:nvSpPr>
          <p:cNvPr id="11" name="文本框 10"/>
          <p:cNvSpPr txBox="1"/>
          <p:nvPr/>
        </p:nvSpPr>
        <p:spPr>
          <a:xfrm>
            <a:off x="6376434" y="3352272"/>
            <a:ext cx="5727594" cy="2308324"/>
          </a:xfrm>
          <a:prstGeom prst="rect">
            <a:avLst/>
          </a:prstGeom>
          <a:noFill/>
        </p:spPr>
        <p:txBody>
          <a:bodyPr wrap="none" rtlCol="0">
            <a:spAutoFit/>
          </a:bodyPr>
          <a:lstStyle/>
          <a:p>
            <a:r>
              <a:rPr lang="en-US" altLang="zh-CN" b="1" dirty="0" smtClean="0"/>
              <a:t>api_test.py</a:t>
            </a:r>
            <a:r>
              <a:rPr lang="zh-CN" altLang="en-US" dirty="0" smtClean="0"/>
              <a:t>文件也是可以不用编写的</a:t>
            </a:r>
            <a:endParaRPr lang="en-US" altLang="zh-CN" dirty="0" smtClean="0"/>
          </a:p>
          <a:p>
            <a:r>
              <a:rPr lang="zh-CN" altLang="en-US" dirty="0" smtClean="0"/>
              <a:t>可以使用下面</a:t>
            </a:r>
            <a:r>
              <a:rPr lang="en-US" altLang="zh-CN" dirty="0" smtClean="0"/>
              <a:t>”</a:t>
            </a:r>
            <a:r>
              <a:rPr lang="en-US" altLang="zh-CN" dirty="0"/>
              <a:t> </a:t>
            </a:r>
            <a:r>
              <a:rPr lang="en-US" altLang="zh-CN" dirty="0" err="1"/>
              <a:t>hrun</a:t>
            </a:r>
            <a:r>
              <a:rPr lang="zh-CN" altLang="en-US" dirty="0"/>
              <a:t>命令</a:t>
            </a:r>
            <a:r>
              <a:rPr lang="en-US" altLang="zh-CN" dirty="0"/>
              <a:t> + </a:t>
            </a:r>
            <a:r>
              <a:rPr lang="en-US" altLang="zh-CN" dirty="0" err="1"/>
              <a:t>json</a:t>
            </a:r>
            <a:r>
              <a:rPr lang="en-US" altLang="zh-CN" dirty="0"/>
              <a:t>/</a:t>
            </a:r>
            <a:r>
              <a:rPr lang="en-US" altLang="zh-CN" dirty="0" err="1"/>
              <a:t>yaml</a:t>
            </a:r>
            <a:r>
              <a:rPr lang="zh-CN" altLang="en-US" dirty="0"/>
              <a:t>文件路径</a:t>
            </a:r>
            <a:r>
              <a:rPr lang="en-US" altLang="zh-CN" dirty="0" smtClean="0"/>
              <a:t>”</a:t>
            </a:r>
            <a:r>
              <a:rPr lang="zh-CN" altLang="en-US" dirty="0" smtClean="0"/>
              <a:t>的方式</a:t>
            </a:r>
            <a:endParaRPr lang="en-US" altLang="zh-CN" dirty="0" smtClean="0"/>
          </a:p>
          <a:p>
            <a:r>
              <a:rPr lang="zh-CN" altLang="en-US" dirty="0" smtClean="0"/>
              <a:t>测试人员只需要准备</a:t>
            </a:r>
            <a:r>
              <a:rPr lang="en-US" altLang="zh-CN" dirty="0" err="1" smtClean="0"/>
              <a:t>json</a:t>
            </a:r>
            <a:r>
              <a:rPr lang="en-US" altLang="zh-CN" dirty="0" smtClean="0"/>
              <a:t>/</a:t>
            </a:r>
            <a:r>
              <a:rPr lang="en-US" altLang="zh-CN" dirty="0" err="1" smtClean="0"/>
              <a:t>yaml</a:t>
            </a:r>
            <a:r>
              <a:rPr lang="zh-CN" altLang="en-US" dirty="0" smtClean="0"/>
              <a:t>文化所编写的测试用例集</a:t>
            </a:r>
            <a:endParaRPr lang="en-US" altLang="zh-CN" dirty="0" smtClean="0"/>
          </a:p>
          <a:p>
            <a:endParaRPr lang="en-US" altLang="zh-CN" dirty="0" smtClean="0"/>
          </a:p>
          <a:p>
            <a:r>
              <a:rPr lang="zh-CN" altLang="en-US" dirty="0" smtClean="0"/>
              <a:t>使用</a:t>
            </a:r>
            <a:r>
              <a:rPr lang="en-US" altLang="zh-CN" dirty="0" smtClean="0"/>
              <a:t>python</a:t>
            </a:r>
            <a:r>
              <a:rPr lang="zh-CN" altLang="en-US" dirty="0" smtClean="0"/>
              <a:t>测试脚本的优势在于可以个性化定制自己的</a:t>
            </a:r>
            <a:endParaRPr lang="en-US" altLang="zh-CN" dirty="0" smtClean="0"/>
          </a:p>
          <a:p>
            <a:r>
              <a:rPr lang="zh-CN" altLang="en-US" dirty="0" smtClean="0"/>
              <a:t>需求，也可以进行更加灵活的测试。</a:t>
            </a:r>
            <a:endParaRPr lang="en-US" altLang="zh-CN" dirty="0" smtClean="0"/>
          </a:p>
          <a:p>
            <a:r>
              <a:rPr lang="zh-CN" altLang="en-US" dirty="0" smtClean="0"/>
              <a:t>如：可以指定不同测试案例的测试结果存放在不同的</a:t>
            </a:r>
            <a:endParaRPr lang="en-US" altLang="zh-CN" dirty="0" smtClean="0"/>
          </a:p>
          <a:p>
            <a:r>
              <a:rPr lang="zh-CN" altLang="en-US" dirty="0" smtClean="0"/>
              <a:t>文件夹中，等等。</a:t>
            </a:r>
            <a:endParaRPr lang="en-US" altLang="zh-CN"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编写测试用例集</a:t>
            </a:r>
            <a:endParaRPr lang="zh-CN" altLang="en-US" sz="3600" dirty="0"/>
          </a:p>
        </p:txBody>
      </p:sp>
      <p:pic>
        <p:nvPicPr>
          <p:cNvPr id="8" name="图片 7"/>
          <p:cNvPicPr>
            <a:picLocks noChangeAspect="1"/>
          </p:cNvPicPr>
          <p:nvPr/>
        </p:nvPicPr>
        <p:blipFill>
          <a:blip r:embed="rId1"/>
          <a:stretch>
            <a:fillRect/>
          </a:stretch>
        </p:blipFill>
        <p:spPr>
          <a:xfrm>
            <a:off x="69669" y="504825"/>
            <a:ext cx="11772900" cy="635317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编写测试用例集</a:t>
            </a:r>
            <a:endParaRPr lang="zh-CN" altLang="en-US" sz="3600" dirty="0"/>
          </a:p>
        </p:txBody>
      </p:sp>
      <p:pic>
        <p:nvPicPr>
          <p:cNvPr id="2" name="图片 1"/>
          <p:cNvPicPr>
            <a:picLocks noChangeAspect="1"/>
          </p:cNvPicPr>
          <p:nvPr/>
        </p:nvPicPr>
        <p:blipFill>
          <a:blip r:embed="rId1"/>
          <a:stretch>
            <a:fillRect/>
          </a:stretch>
        </p:blipFill>
        <p:spPr>
          <a:xfrm>
            <a:off x="1106170" y="1245870"/>
            <a:ext cx="9648825" cy="5000625"/>
          </a:xfrm>
          <a:prstGeom prst="rect">
            <a:avLst/>
          </a:prstGeom>
        </p:spPr>
      </p:pic>
      <p:sp>
        <p:nvSpPr>
          <p:cNvPr id="3" name="文本框 2"/>
          <p:cNvSpPr txBox="1"/>
          <p:nvPr/>
        </p:nvSpPr>
        <p:spPr>
          <a:xfrm>
            <a:off x="1041400" y="742315"/>
            <a:ext cx="2973070" cy="398780"/>
          </a:xfrm>
          <a:prstGeom prst="rect">
            <a:avLst/>
          </a:prstGeom>
          <a:noFill/>
        </p:spPr>
        <p:txBody>
          <a:bodyPr wrap="square" rtlCol="0">
            <a:spAutoFit/>
          </a:bodyPr>
          <a:p>
            <a:r>
              <a:rPr lang="zh-CN" altLang="en-US" sz="2000" b="1"/>
              <a:t>测试用例常用字段</a:t>
            </a:r>
            <a:endParaRPr lang="zh-CN" altLang="en-US" sz="2000" b="1"/>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编写测试用例集</a:t>
            </a:r>
            <a:r>
              <a:rPr lang="en-US" altLang="zh-CN" sz="3600" b="1" dirty="0" smtClean="0"/>
              <a:t>—</a:t>
            </a:r>
            <a:r>
              <a:rPr lang="en-US" altLang="zh-CN" sz="3600" b="1" dirty="0" err="1" smtClean="0"/>
              <a:t>json</a:t>
            </a:r>
            <a:r>
              <a:rPr lang="zh-CN" altLang="en-US" sz="3600" b="1" dirty="0" smtClean="0"/>
              <a:t>或</a:t>
            </a:r>
            <a:r>
              <a:rPr lang="en-US" altLang="zh-CN" sz="3600" b="1" dirty="0" err="1" smtClean="0"/>
              <a:t>yaml</a:t>
            </a:r>
            <a:r>
              <a:rPr lang="zh-CN" altLang="en-US" sz="3600" b="1" dirty="0" smtClean="0"/>
              <a:t>文件</a:t>
            </a:r>
            <a:endParaRPr lang="zh-CN" altLang="en-US" sz="3600" dirty="0"/>
          </a:p>
        </p:txBody>
      </p:sp>
      <p:pic>
        <p:nvPicPr>
          <p:cNvPr id="4" name="图片 3"/>
          <p:cNvPicPr>
            <a:picLocks noChangeAspect="1"/>
          </p:cNvPicPr>
          <p:nvPr/>
        </p:nvPicPr>
        <p:blipFill>
          <a:blip r:embed="rId1"/>
          <a:stretch>
            <a:fillRect/>
          </a:stretch>
        </p:blipFill>
        <p:spPr>
          <a:xfrm>
            <a:off x="2925445" y="942975"/>
            <a:ext cx="6786245" cy="557720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编写测试用例集</a:t>
            </a:r>
            <a:r>
              <a:rPr lang="en-US" altLang="zh-CN" sz="3600" b="1" dirty="0" smtClean="0"/>
              <a:t>—</a:t>
            </a:r>
            <a:r>
              <a:rPr lang="zh-CN" altLang="en-US" sz="3600" b="1" dirty="0" smtClean="0"/>
              <a:t>全局配置</a:t>
            </a:r>
            <a:endParaRPr lang="zh-CN" altLang="en-US" sz="3600" dirty="0"/>
          </a:p>
        </p:txBody>
      </p:sp>
      <p:pic>
        <p:nvPicPr>
          <p:cNvPr id="2" name="图片 1"/>
          <p:cNvPicPr>
            <a:picLocks noChangeAspect="1"/>
          </p:cNvPicPr>
          <p:nvPr/>
        </p:nvPicPr>
        <p:blipFill>
          <a:blip r:embed="rId1"/>
          <a:stretch>
            <a:fillRect/>
          </a:stretch>
        </p:blipFill>
        <p:spPr>
          <a:xfrm>
            <a:off x="1730828" y="982299"/>
            <a:ext cx="8382000" cy="517207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编写测试用例集</a:t>
            </a:r>
            <a:r>
              <a:rPr lang="en-US" altLang="zh-CN" sz="3600" b="1" dirty="0" smtClean="0"/>
              <a:t>—</a:t>
            </a:r>
            <a:r>
              <a:rPr lang="zh-CN" altLang="en-US" sz="3600" b="1" dirty="0" smtClean="0"/>
              <a:t>测试用例之</a:t>
            </a:r>
            <a:r>
              <a:rPr lang="en-US" altLang="zh-CN" sz="3600" b="1" dirty="0" smtClean="0"/>
              <a:t>request</a:t>
            </a:r>
            <a:endParaRPr lang="zh-CN" altLang="en-US" sz="3600" dirty="0"/>
          </a:p>
        </p:txBody>
      </p:sp>
      <p:pic>
        <p:nvPicPr>
          <p:cNvPr id="3" name="图片 2"/>
          <p:cNvPicPr>
            <a:picLocks noChangeAspect="1"/>
          </p:cNvPicPr>
          <p:nvPr/>
        </p:nvPicPr>
        <p:blipFill>
          <a:blip r:embed="rId1"/>
          <a:stretch>
            <a:fillRect/>
          </a:stretch>
        </p:blipFill>
        <p:spPr>
          <a:xfrm>
            <a:off x="1921736" y="1575843"/>
            <a:ext cx="7686675" cy="351472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编写测试用例集</a:t>
            </a:r>
            <a:r>
              <a:rPr lang="en-US" altLang="zh-CN" sz="3600" b="1" dirty="0" smtClean="0"/>
              <a:t>—</a:t>
            </a:r>
            <a:r>
              <a:rPr lang="zh-CN" altLang="en-US" sz="3600" b="1" dirty="0" smtClean="0"/>
              <a:t>测试用例之</a:t>
            </a:r>
            <a:r>
              <a:rPr lang="en-US" altLang="zh-CN" sz="3600" b="1" dirty="0" smtClean="0"/>
              <a:t>validate</a:t>
            </a:r>
            <a:endParaRPr lang="zh-CN" altLang="en-US" sz="3600" dirty="0"/>
          </a:p>
        </p:txBody>
      </p:sp>
      <p:pic>
        <p:nvPicPr>
          <p:cNvPr id="2" name="图片 1"/>
          <p:cNvPicPr>
            <a:picLocks noChangeAspect="1"/>
          </p:cNvPicPr>
          <p:nvPr/>
        </p:nvPicPr>
        <p:blipFill>
          <a:blip r:embed="rId1"/>
          <a:stretch>
            <a:fillRect/>
          </a:stretch>
        </p:blipFill>
        <p:spPr>
          <a:xfrm>
            <a:off x="2441938" y="1164771"/>
            <a:ext cx="5810250" cy="48768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编写测试用例集</a:t>
            </a:r>
            <a:r>
              <a:rPr lang="en-US" altLang="zh-CN" sz="3600" b="1" dirty="0" smtClean="0"/>
              <a:t>—</a:t>
            </a:r>
            <a:r>
              <a:rPr lang="zh-CN" altLang="en-US" sz="3600" b="1" dirty="0" smtClean="0"/>
              <a:t>测试用例之</a:t>
            </a:r>
            <a:r>
              <a:rPr lang="en-US" altLang="zh-CN" sz="3600" b="1" dirty="0" smtClean="0"/>
              <a:t>extract</a:t>
            </a:r>
            <a:endParaRPr lang="zh-CN" altLang="en-US" sz="3600" dirty="0"/>
          </a:p>
        </p:txBody>
      </p:sp>
      <p:pic>
        <p:nvPicPr>
          <p:cNvPr id="2" name="图片 1"/>
          <p:cNvPicPr>
            <a:picLocks noChangeAspect="1"/>
          </p:cNvPicPr>
          <p:nvPr/>
        </p:nvPicPr>
        <p:blipFill>
          <a:blip r:embed="rId1"/>
          <a:stretch>
            <a:fillRect/>
          </a:stretch>
        </p:blipFill>
        <p:spPr>
          <a:xfrm>
            <a:off x="139066" y="736419"/>
            <a:ext cx="9353550" cy="5524500"/>
          </a:xfrm>
          <a:prstGeom prst="rect">
            <a:avLst/>
          </a:prstGeom>
        </p:spPr>
      </p:pic>
      <p:pic>
        <p:nvPicPr>
          <p:cNvPr id="5" name="图片 4"/>
          <p:cNvPicPr>
            <a:picLocks noChangeAspect="1"/>
          </p:cNvPicPr>
          <p:nvPr/>
        </p:nvPicPr>
        <p:blipFill>
          <a:blip r:embed="rId2"/>
          <a:stretch>
            <a:fillRect/>
          </a:stretch>
        </p:blipFill>
        <p:spPr>
          <a:xfrm>
            <a:off x="8051482" y="3800475"/>
            <a:ext cx="3648075" cy="29146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编写测试用例集</a:t>
            </a:r>
            <a:r>
              <a:rPr lang="en-US" altLang="zh-CN" sz="3600" b="1" dirty="0" smtClean="0"/>
              <a:t>—</a:t>
            </a:r>
            <a:r>
              <a:rPr lang="zh-CN" altLang="en-US" sz="3600" b="1" dirty="0" smtClean="0"/>
              <a:t>变量的声明与定义</a:t>
            </a:r>
            <a:endParaRPr lang="zh-CN" altLang="en-US" sz="3600" dirty="0"/>
          </a:p>
        </p:txBody>
      </p:sp>
      <p:pic>
        <p:nvPicPr>
          <p:cNvPr id="4" name="图片 3"/>
          <p:cNvPicPr>
            <a:picLocks noChangeAspect="1"/>
          </p:cNvPicPr>
          <p:nvPr/>
        </p:nvPicPr>
        <p:blipFill>
          <a:blip r:embed="rId1"/>
          <a:stretch>
            <a:fillRect/>
          </a:stretch>
        </p:blipFill>
        <p:spPr>
          <a:xfrm>
            <a:off x="1506855" y="823367"/>
            <a:ext cx="8324850" cy="562927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err="1" smtClean="0"/>
              <a:t>Httprunner</a:t>
            </a:r>
            <a:r>
              <a:rPr lang="zh-CN" altLang="en-US" sz="3600" b="1" dirty="0" smtClean="0"/>
              <a:t>测试项目运行环境准备</a:t>
            </a:r>
            <a:endParaRPr lang="zh-CN" altLang="en-US" sz="3600" dirty="0"/>
          </a:p>
        </p:txBody>
      </p:sp>
      <p:sp>
        <p:nvSpPr>
          <p:cNvPr id="2" name="文本框 1"/>
          <p:cNvSpPr txBox="1"/>
          <p:nvPr/>
        </p:nvSpPr>
        <p:spPr>
          <a:xfrm>
            <a:off x="487680" y="836023"/>
            <a:ext cx="6249035" cy="2861310"/>
          </a:xfrm>
          <a:prstGeom prst="rect">
            <a:avLst/>
          </a:prstGeom>
          <a:noFill/>
        </p:spPr>
        <p:txBody>
          <a:bodyPr wrap="none" rtlCol="0">
            <a:spAutoFit/>
          </a:bodyPr>
          <a:lstStyle/>
          <a:p>
            <a:r>
              <a:rPr lang="zh-CN" altLang="en-US" b="1" dirty="0" smtClean="0"/>
              <a:t>环境准备</a:t>
            </a:r>
            <a:r>
              <a:rPr lang="zh-CN" altLang="en-US" dirty="0" smtClean="0"/>
              <a:t>：</a:t>
            </a:r>
            <a:endParaRPr lang="en-US" altLang="zh-CN" dirty="0" smtClean="0"/>
          </a:p>
          <a:p>
            <a:r>
              <a:rPr lang="en-US" altLang="zh-CN" dirty="0" smtClean="0"/>
              <a:t>    1</a:t>
            </a:r>
            <a:r>
              <a:rPr lang="zh-CN" altLang="en-US" dirty="0" smtClean="0"/>
              <a:t>、安装</a:t>
            </a:r>
            <a:r>
              <a:rPr lang="en-US" altLang="zh-CN" dirty="0" smtClean="0"/>
              <a:t>python3.5</a:t>
            </a:r>
            <a:endParaRPr lang="en-US" altLang="zh-CN" dirty="0" smtClean="0"/>
          </a:p>
          <a:p>
            <a:r>
              <a:rPr lang="en-US" altLang="zh-CN" dirty="0" smtClean="0"/>
              <a:t>    2</a:t>
            </a:r>
            <a:r>
              <a:rPr lang="zh-CN" altLang="en-US" dirty="0" smtClean="0"/>
              <a:t>、新建文件夹</a:t>
            </a:r>
            <a:r>
              <a:rPr lang="en-US" altLang="zh-CN" dirty="0" err="1" smtClean="0"/>
              <a:t>demo_test</a:t>
            </a:r>
            <a:r>
              <a:rPr lang="zh-CN" altLang="en-US" dirty="0" smtClean="0"/>
              <a:t>，并在</a:t>
            </a:r>
            <a:r>
              <a:rPr lang="en-US" altLang="zh-CN" dirty="0" err="1" smtClean="0"/>
              <a:t>cmd</a:t>
            </a:r>
            <a:r>
              <a:rPr lang="zh-CN" altLang="en-US" dirty="0" smtClean="0"/>
              <a:t>命令行下切换到该路径</a:t>
            </a:r>
            <a:endParaRPr lang="en-US" altLang="zh-CN" dirty="0" smtClean="0"/>
          </a:p>
          <a:p>
            <a:r>
              <a:rPr lang="en-US" altLang="zh-CN" dirty="0" smtClean="0"/>
              <a:t>    3</a:t>
            </a:r>
            <a:r>
              <a:rPr lang="zh-CN" altLang="en-US" dirty="0" smtClean="0"/>
              <a:t>、建立测试</a:t>
            </a:r>
            <a:r>
              <a:rPr lang="zh-CN" altLang="en-US" dirty="0" smtClean="0"/>
              <a:t>项目</a:t>
            </a:r>
            <a:r>
              <a:rPr lang="zh-CN" altLang="en-US" dirty="0" smtClean="0"/>
              <a:t>运行的虚拟</a:t>
            </a:r>
            <a:r>
              <a:rPr lang="zh-CN" altLang="en-US" dirty="0" smtClean="0"/>
              <a:t>环境</a:t>
            </a:r>
            <a:endParaRPr lang="en-US" altLang="zh-CN" dirty="0" smtClean="0"/>
          </a:p>
          <a:p>
            <a:pPr lvl="1"/>
            <a:r>
              <a:rPr lang="en-US" altLang="zh-CN" dirty="0" smtClean="0"/>
              <a:t>  pip </a:t>
            </a:r>
            <a:r>
              <a:rPr lang="en-US" altLang="zh-CN" dirty="0" smtClean="0"/>
              <a:t>install </a:t>
            </a:r>
            <a:r>
              <a:rPr lang="en-US" altLang="zh-CN" dirty="0" err="1" smtClean="0"/>
              <a:t>virtualenv</a:t>
            </a:r>
            <a:endParaRPr lang="en-US" altLang="zh-CN" dirty="0" smtClean="0"/>
          </a:p>
          <a:p>
            <a:pPr lvl="1"/>
            <a:r>
              <a:rPr lang="en-US" altLang="zh-CN" dirty="0" err="1" smtClean="0"/>
              <a:t>  virtualenv</a:t>
            </a:r>
            <a:r>
              <a:rPr lang="en-US" altLang="zh-CN" dirty="0" smtClean="0"/>
              <a:t> </a:t>
            </a:r>
            <a:r>
              <a:rPr lang="en-US" altLang="zh-CN" dirty="0" err="1" smtClean="0"/>
              <a:t>hrm_env</a:t>
            </a:r>
            <a:endParaRPr lang="en-US" altLang="zh-CN" dirty="0" smtClean="0"/>
          </a:p>
          <a:p>
            <a:r>
              <a:rPr lang="en-US" altLang="zh-CN" dirty="0" smtClean="0"/>
              <a:t>    4</a:t>
            </a:r>
            <a:r>
              <a:rPr lang="zh-CN" altLang="en-US" dirty="0" smtClean="0"/>
              <a:t>、进入虚拟环境</a:t>
            </a:r>
            <a:r>
              <a:rPr lang="en-US" altLang="zh-CN" dirty="0" err="1" smtClean="0"/>
              <a:t>hrm_env</a:t>
            </a:r>
            <a:endParaRPr lang="en-US" altLang="zh-CN" dirty="0" smtClean="0"/>
          </a:p>
          <a:p>
            <a:r>
              <a:rPr lang="en-US" altLang="zh-CN" dirty="0"/>
              <a:t> </a:t>
            </a:r>
            <a:r>
              <a:rPr lang="en-US" altLang="zh-CN" dirty="0" smtClean="0"/>
              <a:t>         </a:t>
            </a:r>
            <a:r>
              <a:rPr lang="en-US" altLang="zh-CN" dirty="0" smtClean="0"/>
              <a:t>.\</a:t>
            </a:r>
            <a:r>
              <a:rPr lang="en-US" altLang="zh-CN" dirty="0" err="1" smtClean="0"/>
              <a:t>hrm_env</a:t>
            </a:r>
            <a:r>
              <a:rPr lang="en-US" altLang="zh-CN" dirty="0" smtClean="0"/>
              <a:t>\scripts\activate</a:t>
            </a:r>
            <a:endParaRPr lang="en-US" altLang="zh-CN" dirty="0" smtClean="0"/>
          </a:p>
          <a:p>
            <a:r>
              <a:rPr lang="en-US" altLang="zh-CN" dirty="0" smtClean="0"/>
              <a:t>   5</a:t>
            </a:r>
            <a:r>
              <a:rPr lang="zh-CN" altLang="en-US" dirty="0" smtClean="0"/>
              <a:t>、安装项目执行依赖包</a:t>
            </a:r>
            <a:endParaRPr lang="en-US" altLang="zh-CN" dirty="0" smtClean="0"/>
          </a:p>
          <a:p>
            <a:pPr lvl="1"/>
            <a:r>
              <a:rPr lang="en-US" altLang="zh-CN" dirty="0" smtClean="0"/>
              <a:t> pip </a:t>
            </a:r>
            <a:r>
              <a:rPr lang="en-US" altLang="zh-CN" dirty="0" smtClean="0"/>
              <a:t>install </a:t>
            </a:r>
            <a:r>
              <a:rPr lang="en-US" altLang="zh-CN" dirty="0" err="1" smtClean="0"/>
              <a:t>httprunner</a:t>
            </a:r>
            <a:endParaRPr lang="en-US" altLang="zh-CN" dirty="0" smtClean="0"/>
          </a:p>
        </p:txBody>
      </p:sp>
      <p:pic>
        <p:nvPicPr>
          <p:cNvPr id="3" name="图片 2"/>
          <p:cNvPicPr>
            <a:picLocks noChangeAspect="1"/>
          </p:cNvPicPr>
          <p:nvPr/>
        </p:nvPicPr>
        <p:blipFill>
          <a:blip r:embed="rId1"/>
          <a:stretch>
            <a:fillRect/>
          </a:stretch>
        </p:blipFill>
        <p:spPr>
          <a:xfrm>
            <a:off x="694055" y="4063198"/>
            <a:ext cx="6134100" cy="1590675"/>
          </a:xfrm>
          <a:prstGeom prst="rect">
            <a:avLst/>
          </a:prstGeom>
        </p:spPr>
      </p:pic>
      <p:sp>
        <p:nvSpPr>
          <p:cNvPr id="4" name="圆角矩形 3"/>
          <p:cNvSpPr/>
          <p:nvPr/>
        </p:nvSpPr>
        <p:spPr>
          <a:xfrm>
            <a:off x="694055" y="1678448"/>
            <a:ext cx="3692434" cy="138170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87680" y="3695136"/>
            <a:ext cx="6003290" cy="368300"/>
          </a:xfrm>
          <a:prstGeom prst="rect">
            <a:avLst/>
          </a:prstGeom>
          <a:noFill/>
        </p:spPr>
        <p:txBody>
          <a:bodyPr wrap="none" rtlCol="0">
            <a:spAutoFit/>
          </a:bodyPr>
          <a:lstStyle/>
          <a:p>
            <a:r>
              <a:rPr lang="en-US" altLang="zh-CN" dirty="0" smtClean="0"/>
              <a:t>  </a:t>
            </a:r>
            <a:r>
              <a:rPr lang="zh-CN" altLang="en-US" dirty="0" smtClean="0"/>
              <a:t>注意：第</a:t>
            </a:r>
            <a:r>
              <a:rPr lang="en-US" altLang="zh-CN" dirty="0" smtClean="0"/>
              <a:t>3</a:t>
            </a:r>
            <a:r>
              <a:rPr lang="zh-CN" altLang="en-US" dirty="0" smtClean="0"/>
              <a:t>、</a:t>
            </a:r>
            <a:r>
              <a:rPr lang="en-US" altLang="zh-CN" dirty="0" smtClean="0"/>
              <a:t>4</a:t>
            </a:r>
            <a:r>
              <a:rPr lang="zh-CN" altLang="en-US" dirty="0" smtClean="0"/>
              <a:t>点可以不需要，是一般用于项目开发时使用</a:t>
            </a:r>
            <a:endParaRPr lang="zh-CN" altLang="en-US" dirty="0"/>
          </a:p>
        </p:txBody>
      </p:sp>
      <p:sp>
        <p:nvSpPr>
          <p:cNvPr id="7" name="文本框 6"/>
          <p:cNvSpPr txBox="1"/>
          <p:nvPr/>
        </p:nvSpPr>
        <p:spPr>
          <a:xfrm>
            <a:off x="378823" y="5836600"/>
            <a:ext cx="6736080" cy="645160"/>
          </a:xfrm>
          <a:prstGeom prst="rect">
            <a:avLst/>
          </a:prstGeom>
          <a:noFill/>
        </p:spPr>
        <p:txBody>
          <a:bodyPr wrap="none" rtlCol="0">
            <a:spAutoFit/>
          </a:bodyPr>
          <a:lstStyle/>
          <a:p>
            <a:r>
              <a:rPr lang="en-US" altLang="zh-CN" dirty="0"/>
              <a:t>   </a:t>
            </a:r>
            <a:r>
              <a:rPr lang="zh-CN" altLang="en-US" dirty="0"/>
              <a:t>假如你之前已经安装过了 </a:t>
            </a:r>
            <a:r>
              <a:rPr lang="en-US" altLang="zh-CN" dirty="0" err="1"/>
              <a:t>HttpRunner</a:t>
            </a:r>
            <a:r>
              <a:rPr lang="zh-CN" altLang="en-US" dirty="0"/>
              <a:t>，现在需要升级到最新</a:t>
            </a:r>
            <a:r>
              <a:rPr lang="zh-CN" altLang="en-US" dirty="0" smtClean="0"/>
              <a:t>版本</a:t>
            </a:r>
            <a:endParaRPr lang="en-US" altLang="zh-CN" dirty="0" smtClean="0"/>
          </a:p>
          <a:p>
            <a:r>
              <a:rPr lang="zh-CN" altLang="en-US" dirty="0" smtClean="0"/>
              <a:t>   执行</a:t>
            </a:r>
            <a:r>
              <a:rPr lang="en-US" altLang="zh-CN" dirty="0" smtClean="0"/>
              <a:t>pip install –U </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编写测试用例集</a:t>
            </a:r>
            <a:r>
              <a:rPr lang="en-US" altLang="zh-CN" sz="3600" b="1" dirty="0" smtClean="0"/>
              <a:t>—</a:t>
            </a:r>
            <a:r>
              <a:rPr lang="zh-CN" altLang="en-US" sz="3600" b="1" dirty="0" smtClean="0"/>
              <a:t>数据参数化</a:t>
            </a:r>
            <a:endParaRPr lang="zh-CN" altLang="en-US" sz="3600" dirty="0"/>
          </a:p>
        </p:txBody>
      </p:sp>
      <p:pic>
        <p:nvPicPr>
          <p:cNvPr id="2" name="图片 1"/>
          <p:cNvPicPr>
            <a:picLocks noChangeAspect="1"/>
          </p:cNvPicPr>
          <p:nvPr/>
        </p:nvPicPr>
        <p:blipFill>
          <a:blip r:embed="rId1"/>
          <a:stretch>
            <a:fillRect/>
          </a:stretch>
        </p:blipFill>
        <p:spPr>
          <a:xfrm>
            <a:off x="1262062" y="976312"/>
            <a:ext cx="9667875" cy="490537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编写测试用例集</a:t>
            </a:r>
            <a:r>
              <a:rPr lang="en-US" altLang="zh-CN" sz="3600" b="1" dirty="0" smtClean="0"/>
              <a:t>—</a:t>
            </a:r>
            <a:r>
              <a:rPr lang="zh-CN" altLang="en-US" sz="3600" b="1" dirty="0" smtClean="0"/>
              <a:t>数据参数化</a:t>
            </a:r>
            <a:endParaRPr lang="zh-CN" altLang="en-US" sz="3600" dirty="0"/>
          </a:p>
        </p:txBody>
      </p:sp>
      <p:pic>
        <p:nvPicPr>
          <p:cNvPr id="3" name="图片 2"/>
          <p:cNvPicPr>
            <a:picLocks noChangeAspect="1"/>
          </p:cNvPicPr>
          <p:nvPr/>
        </p:nvPicPr>
        <p:blipFill>
          <a:blip r:embed="rId1"/>
          <a:stretch>
            <a:fillRect/>
          </a:stretch>
        </p:blipFill>
        <p:spPr>
          <a:xfrm>
            <a:off x="490402" y="544591"/>
            <a:ext cx="10706100" cy="4162425"/>
          </a:xfrm>
          <a:prstGeom prst="rect">
            <a:avLst/>
          </a:prstGeom>
        </p:spPr>
      </p:pic>
      <p:pic>
        <p:nvPicPr>
          <p:cNvPr id="2" name="图片 1"/>
          <p:cNvPicPr>
            <a:picLocks noChangeAspect="1"/>
          </p:cNvPicPr>
          <p:nvPr/>
        </p:nvPicPr>
        <p:blipFill>
          <a:blip r:embed="rId2"/>
          <a:stretch>
            <a:fillRect/>
          </a:stretch>
        </p:blipFill>
        <p:spPr>
          <a:xfrm>
            <a:off x="490402" y="4781707"/>
            <a:ext cx="7210425" cy="206692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编写测试用例集</a:t>
            </a:r>
            <a:r>
              <a:rPr lang="en-US" altLang="zh-CN" sz="3600" b="1" dirty="0" smtClean="0"/>
              <a:t>—</a:t>
            </a:r>
            <a:r>
              <a:rPr lang="zh-CN" altLang="en-US" sz="3600" b="1" dirty="0" smtClean="0"/>
              <a:t>数据驱动</a:t>
            </a:r>
            <a:endParaRPr lang="zh-CN" altLang="en-US" sz="3600" dirty="0"/>
          </a:p>
        </p:txBody>
      </p:sp>
      <p:pic>
        <p:nvPicPr>
          <p:cNvPr id="2" name="图片 1"/>
          <p:cNvPicPr>
            <a:picLocks noChangeAspect="1"/>
          </p:cNvPicPr>
          <p:nvPr/>
        </p:nvPicPr>
        <p:blipFill>
          <a:blip r:embed="rId1"/>
          <a:stretch>
            <a:fillRect/>
          </a:stretch>
        </p:blipFill>
        <p:spPr>
          <a:xfrm>
            <a:off x="818840" y="1488497"/>
            <a:ext cx="10182225" cy="37147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执行测试</a:t>
            </a:r>
            <a:r>
              <a:rPr lang="en-US" altLang="zh-CN" sz="3600" b="1" dirty="0" smtClean="0"/>
              <a:t>&amp;</a:t>
            </a:r>
            <a:r>
              <a:rPr lang="zh-CN" altLang="en-US" sz="3600" b="1" dirty="0" smtClean="0"/>
              <a:t>测试结果</a:t>
            </a:r>
            <a:endParaRPr lang="zh-CN" altLang="en-US" sz="3600" dirty="0"/>
          </a:p>
        </p:txBody>
      </p:sp>
      <p:sp>
        <p:nvSpPr>
          <p:cNvPr id="3" name="圆角矩形 2"/>
          <p:cNvSpPr/>
          <p:nvPr/>
        </p:nvSpPr>
        <p:spPr>
          <a:xfrm rot="10800000" flipH="1" flipV="1">
            <a:off x="759820" y="836020"/>
            <a:ext cx="2810693" cy="7489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err="1" smtClean="0"/>
              <a:t>json</a:t>
            </a:r>
            <a:r>
              <a:rPr lang="zh-CN" altLang="en-US" dirty="0" smtClean="0"/>
              <a:t>或</a:t>
            </a:r>
            <a:r>
              <a:rPr lang="en-US" altLang="zh-CN" dirty="0" err="1" smtClean="0"/>
              <a:t>yaml</a:t>
            </a:r>
            <a:r>
              <a:rPr lang="zh-CN" altLang="en-US" dirty="0" smtClean="0"/>
              <a:t>文件</a:t>
            </a:r>
            <a:endParaRPr lang="zh-CN" altLang="en-US" dirty="0"/>
          </a:p>
        </p:txBody>
      </p:sp>
      <p:sp>
        <p:nvSpPr>
          <p:cNvPr id="4" name="矩形 3"/>
          <p:cNvSpPr/>
          <p:nvPr/>
        </p:nvSpPr>
        <p:spPr>
          <a:xfrm>
            <a:off x="501826" y="2196553"/>
            <a:ext cx="3326674" cy="27428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solidFill>
                <a:schemeClr val="accent4"/>
              </a:solidFill>
            </a:endParaRPr>
          </a:p>
        </p:txBody>
      </p:sp>
      <p:sp>
        <p:nvSpPr>
          <p:cNvPr id="5" name="圆角矩形 4"/>
          <p:cNvSpPr/>
          <p:nvPr/>
        </p:nvSpPr>
        <p:spPr>
          <a:xfrm rot="10800000" flipH="1" flipV="1">
            <a:off x="759816" y="2747280"/>
            <a:ext cx="2810693" cy="7489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err="1" smtClean="0"/>
              <a:t>TestSet</a:t>
            </a:r>
            <a:endParaRPr lang="zh-CN" altLang="en-US" dirty="0"/>
          </a:p>
        </p:txBody>
      </p:sp>
      <p:sp>
        <p:nvSpPr>
          <p:cNvPr id="6" name="圆角矩形 5"/>
          <p:cNvSpPr/>
          <p:nvPr/>
        </p:nvSpPr>
        <p:spPr>
          <a:xfrm rot="10800000" flipH="1" flipV="1">
            <a:off x="759816" y="4046943"/>
            <a:ext cx="2810693" cy="7489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err="1" smtClean="0"/>
              <a:t>Unittest</a:t>
            </a:r>
            <a:endParaRPr lang="zh-CN" altLang="en-US" dirty="0"/>
          </a:p>
        </p:txBody>
      </p:sp>
      <p:sp>
        <p:nvSpPr>
          <p:cNvPr id="7" name="文本框 6"/>
          <p:cNvSpPr txBox="1"/>
          <p:nvPr/>
        </p:nvSpPr>
        <p:spPr>
          <a:xfrm>
            <a:off x="2541032" y="2283274"/>
            <a:ext cx="1287468" cy="369332"/>
          </a:xfrm>
          <a:prstGeom prst="rect">
            <a:avLst/>
          </a:prstGeom>
          <a:noFill/>
        </p:spPr>
        <p:txBody>
          <a:bodyPr wrap="none" rtlCol="0">
            <a:spAutoFit/>
          </a:bodyPr>
          <a:lstStyle/>
          <a:p>
            <a:r>
              <a:rPr lang="en-US" altLang="zh-CN" dirty="0" err="1" smtClean="0"/>
              <a:t>HttpRunner</a:t>
            </a:r>
            <a:endParaRPr lang="zh-CN" altLang="en-US" dirty="0"/>
          </a:p>
        </p:txBody>
      </p:sp>
      <p:sp>
        <p:nvSpPr>
          <p:cNvPr id="8" name="下箭头 7"/>
          <p:cNvSpPr/>
          <p:nvPr/>
        </p:nvSpPr>
        <p:spPr>
          <a:xfrm>
            <a:off x="2011680" y="1768057"/>
            <a:ext cx="153481" cy="2973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1959428" y="3655701"/>
            <a:ext cx="153481" cy="2973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1950719" y="5098872"/>
            <a:ext cx="153481" cy="2973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rot="10800000" flipH="1" flipV="1">
            <a:off x="707562" y="5550984"/>
            <a:ext cx="2810693" cy="7489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输出测试结果</a:t>
            </a:r>
            <a:endParaRPr lang="zh-CN" altLang="en-US" dirty="0"/>
          </a:p>
        </p:txBody>
      </p:sp>
      <p:pic>
        <p:nvPicPr>
          <p:cNvPr id="13" name="图片 12"/>
          <p:cNvPicPr>
            <a:picLocks noChangeAspect="1"/>
          </p:cNvPicPr>
          <p:nvPr/>
        </p:nvPicPr>
        <p:blipFill>
          <a:blip r:embed="rId1"/>
          <a:stretch>
            <a:fillRect/>
          </a:stretch>
        </p:blipFill>
        <p:spPr>
          <a:xfrm>
            <a:off x="4330881" y="1143005"/>
            <a:ext cx="7492950" cy="502539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执行测试</a:t>
            </a:r>
            <a:r>
              <a:rPr lang="en-US" altLang="zh-CN" sz="3600" b="1" dirty="0" smtClean="0"/>
              <a:t>&amp;</a:t>
            </a:r>
            <a:r>
              <a:rPr lang="zh-CN" altLang="en-US" sz="3600" b="1" dirty="0" smtClean="0"/>
              <a:t>测试结果</a:t>
            </a:r>
            <a:endParaRPr lang="zh-CN" altLang="en-US" sz="3600" dirty="0"/>
          </a:p>
        </p:txBody>
      </p:sp>
      <p:pic>
        <p:nvPicPr>
          <p:cNvPr id="15" name="图片 14"/>
          <p:cNvPicPr>
            <a:picLocks noChangeAspect="1"/>
          </p:cNvPicPr>
          <p:nvPr/>
        </p:nvPicPr>
        <p:blipFill>
          <a:blip r:embed="rId1"/>
          <a:stretch>
            <a:fillRect/>
          </a:stretch>
        </p:blipFill>
        <p:spPr>
          <a:xfrm>
            <a:off x="335144" y="521901"/>
            <a:ext cx="4274208" cy="6291943"/>
          </a:xfrm>
          <a:prstGeom prst="rect">
            <a:avLst/>
          </a:prstGeom>
        </p:spPr>
      </p:pic>
      <p:pic>
        <p:nvPicPr>
          <p:cNvPr id="16" name="图片 15"/>
          <p:cNvPicPr>
            <a:picLocks noChangeAspect="1"/>
          </p:cNvPicPr>
          <p:nvPr/>
        </p:nvPicPr>
        <p:blipFill>
          <a:blip r:embed="rId2"/>
          <a:stretch>
            <a:fillRect/>
          </a:stretch>
        </p:blipFill>
        <p:spPr>
          <a:xfrm>
            <a:off x="6938282" y="469900"/>
            <a:ext cx="4058687" cy="6189889"/>
          </a:xfrm>
          <a:prstGeom prst="rect">
            <a:avLst/>
          </a:prstGeom>
        </p:spPr>
      </p:pic>
      <p:cxnSp>
        <p:nvCxnSpPr>
          <p:cNvPr id="20" name="直接箭头连接符 19"/>
          <p:cNvCxnSpPr/>
          <p:nvPr/>
        </p:nvCxnSpPr>
        <p:spPr>
          <a:xfrm flipV="1">
            <a:off x="2995749" y="2595154"/>
            <a:ext cx="4868091" cy="2577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637211" y="5303520"/>
            <a:ext cx="13585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结果校验详述</a:t>
            </a:r>
            <a:endParaRPr lang="zh-CN" altLang="en-US" sz="3600" dirty="0"/>
          </a:p>
        </p:txBody>
      </p:sp>
      <p:sp>
        <p:nvSpPr>
          <p:cNvPr id="12" name="文本框 11"/>
          <p:cNvSpPr txBox="1"/>
          <p:nvPr/>
        </p:nvSpPr>
        <p:spPr>
          <a:xfrm>
            <a:off x="542987" y="1877542"/>
            <a:ext cx="10214591" cy="2031325"/>
          </a:xfrm>
          <a:prstGeom prst="rect">
            <a:avLst/>
          </a:prstGeom>
          <a:noFill/>
        </p:spPr>
        <p:txBody>
          <a:bodyPr wrap="none" rtlCol="0">
            <a:spAutoFit/>
          </a:bodyPr>
          <a:lstStyle/>
          <a:p>
            <a:r>
              <a:rPr lang="zh-CN" altLang="en-US" dirty="0" smtClean="0"/>
              <a:t>如上例所示，每一个校验项均为一个</a:t>
            </a:r>
            <a:r>
              <a:rPr lang="en-US" altLang="zh-CN" dirty="0" err="1" smtClean="0"/>
              <a:t>json</a:t>
            </a:r>
            <a:r>
              <a:rPr lang="zh-CN" altLang="en-US" dirty="0" smtClean="0"/>
              <a:t>结构，里面包含</a:t>
            </a:r>
            <a:r>
              <a:rPr lang="en-US" altLang="zh-CN" dirty="0" smtClean="0"/>
              <a:t>check</a:t>
            </a:r>
            <a:r>
              <a:rPr lang="zh-CN" altLang="en-US" dirty="0" smtClean="0"/>
              <a:t>、</a:t>
            </a:r>
            <a:r>
              <a:rPr lang="en-US" altLang="zh-CN" dirty="0" smtClean="0"/>
              <a:t>comparator</a:t>
            </a:r>
            <a:r>
              <a:rPr lang="zh-CN" altLang="en-US" dirty="0" smtClean="0"/>
              <a:t>和</a:t>
            </a:r>
            <a:r>
              <a:rPr lang="en-US" altLang="zh-CN" dirty="0" smtClean="0"/>
              <a:t>expect</a:t>
            </a:r>
            <a:r>
              <a:rPr lang="zh-CN" altLang="en-US" dirty="0" smtClean="0"/>
              <a:t>三个属性字段。</a:t>
            </a:r>
            <a:endParaRPr lang="en-US" altLang="zh-CN" dirty="0" smtClean="0"/>
          </a:p>
          <a:p>
            <a:r>
              <a:rPr lang="zh-CN" altLang="en-US" dirty="0" smtClean="0"/>
              <a:t>其中，</a:t>
            </a:r>
            <a:endParaRPr lang="en-US" altLang="zh-CN" dirty="0" smtClean="0"/>
          </a:p>
          <a:p>
            <a:r>
              <a:rPr lang="en-US" altLang="zh-CN" dirty="0" smtClean="0"/>
              <a:t>check</a:t>
            </a:r>
            <a:r>
              <a:rPr lang="zh-CN" altLang="en-US" dirty="0" smtClean="0"/>
              <a:t>对应着要检查的字段；</a:t>
            </a:r>
            <a:endParaRPr lang="en-US" altLang="zh-CN" dirty="0" smtClean="0"/>
          </a:p>
          <a:p>
            <a:r>
              <a:rPr lang="en-US" altLang="zh-CN" dirty="0" smtClean="0"/>
              <a:t>expect</a:t>
            </a:r>
            <a:r>
              <a:rPr lang="zh-CN" altLang="en-US" dirty="0" smtClean="0"/>
              <a:t>对应着检查字段期望的值，这两项是必须制定的。</a:t>
            </a:r>
            <a:endParaRPr lang="en-US" altLang="zh-CN" dirty="0" smtClean="0"/>
          </a:p>
          <a:p>
            <a:r>
              <a:rPr lang="en-US" altLang="zh-CN" dirty="0" smtClean="0"/>
              <a:t>comparator</a:t>
            </a:r>
            <a:r>
              <a:rPr lang="zh-CN" altLang="en-US" dirty="0" smtClean="0"/>
              <a:t>字段对应着比较方法，若不指定，则默认采用</a:t>
            </a:r>
            <a:r>
              <a:rPr lang="en-US" altLang="zh-CN" dirty="0" err="1" smtClean="0"/>
              <a:t>eq</a:t>
            </a:r>
            <a:r>
              <a:rPr lang="zh-CN" altLang="en-US" dirty="0" smtClean="0"/>
              <a:t>，即检查字段与预期值是否相等。</a:t>
            </a:r>
            <a:endParaRPr lang="en-US" altLang="zh-CN" dirty="0" smtClean="0"/>
          </a:p>
          <a:p>
            <a:endParaRPr lang="en-US" altLang="zh-CN" dirty="0" smtClean="0"/>
          </a:p>
          <a:p>
            <a:r>
              <a:rPr lang="zh-CN" altLang="en-US" dirty="0" smtClean="0"/>
              <a:t>为了进一步简化校验器的描述，存在另一种描述方式，如下所示：</a:t>
            </a:r>
            <a:endParaRPr lang="en-US" altLang="zh-CN" dirty="0"/>
          </a:p>
        </p:txBody>
      </p:sp>
      <p:pic>
        <p:nvPicPr>
          <p:cNvPr id="13" name="图片 12"/>
          <p:cNvPicPr>
            <a:picLocks noChangeAspect="1"/>
          </p:cNvPicPr>
          <p:nvPr/>
        </p:nvPicPr>
        <p:blipFill>
          <a:blip r:embed="rId1"/>
          <a:stretch>
            <a:fillRect/>
          </a:stretch>
        </p:blipFill>
        <p:spPr>
          <a:xfrm>
            <a:off x="581334" y="685092"/>
            <a:ext cx="8155939" cy="1063233"/>
          </a:xfrm>
          <a:prstGeom prst="rect">
            <a:avLst/>
          </a:prstGeom>
        </p:spPr>
      </p:pic>
      <p:pic>
        <p:nvPicPr>
          <p:cNvPr id="18" name="图片 17"/>
          <p:cNvPicPr>
            <a:picLocks noChangeAspect="1"/>
          </p:cNvPicPr>
          <p:nvPr/>
        </p:nvPicPr>
        <p:blipFill>
          <a:blip r:embed="rId2"/>
          <a:stretch>
            <a:fillRect/>
          </a:stretch>
        </p:blipFill>
        <p:spPr>
          <a:xfrm>
            <a:off x="711776" y="4293344"/>
            <a:ext cx="7270188" cy="2046329"/>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结果校验详述</a:t>
            </a:r>
            <a:endParaRPr lang="zh-CN" altLang="en-US" sz="3600" dirty="0"/>
          </a:p>
        </p:txBody>
      </p:sp>
      <p:sp>
        <p:nvSpPr>
          <p:cNvPr id="12" name="文本框 11"/>
          <p:cNvSpPr txBox="1"/>
          <p:nvPr/>
        </p:nvSpPr>
        <p:spPr>
          <a:xfrm>
            <a:off x="640660" y="1008789"/>
            <a:ext cx="5455340" cy="369332"/>
          </a:xfrm>
          <a:prstGeom prst="rect">
            <a:avLst/>
          </a:prstGeom>
          <a:noFill/>
        </p:spPr>
        <p:txBody>
          <a:bodyPr wrap="none" rtlCol="0">
            <a:spAutoFit/>
          </a:bodyPr>
          <a:lstStyle/>
          <a:p>
            <a:r>
              <a:rPr lang="en-US" altLang="zh-CN" dirty="0" smtClean="0"/>
              <a:t>1</a:t>
            </a:r>
            <a:r>
              <a:rPr lang="zh-CN" altLang="en-US" dirty="0" smtClean="0"/>
              <a:t>、</a:t>
            </a:r>
            <a:r>
              <a:rPr lang="en-US" altLang="zh-CN" dirty="0" smtClean="0"/>
              <a:t>check</a:t>
            </a:r>
            <a:r>
              <a:rPr lang="zh-CN" altLang="en-US" dirty="0" smtClean="0"/>
              <a:t>属性值可通过链式操作精确制定具体的字段</a:t>
            </a:r>
            <a:endParaRPr lang="zh-CN" altLang="en-US" dirty="0"/>
          </a:p>
        </p:txBody>
      </p:sp>
      <p:pic>
        <p:nvPicPr>
          <p:cNvPr id="17" name="图片 16"/>
          <p:cNvPicPr>
            <a:picLocks noChangeAspect="1"/>
          </p:cNvPicPr>
          <p:nvPr/>
        </p:nvPicPr>
        <p:blipFill>
          <a:blip r:embed="rId1"/>
          <a:stretch>
            <a:fillRect/>
          </a:stretch>
        </p:blipFill>
        <p:spPr>
          <a:xfrm>
            <a:off x="640660" y="1917010"/>
            <a:ext cx="6972300" cy="379095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结果校验详述</a:t>
            </a:r>
            <a:endParaRPr lang="zh-CN" altLang="en-US" sz="3600" dirty="0"/>
          </a:p>
        </p:txBody>
      </p:sp>
      <p:sp>
        <p:nvSpPr>
          <p:cNvPr id="2" name="文本框 1"/>
          <p:cNvSpPr txBox="1"/>
          <p:nvPr/>
        </p:nvSpPr>
        <p:spPr>
          <a:xfrm>
            <a:off x="641268" y="926275"/>
            <a:ext cx="9765237" cy="2585323"/>
          </a:xfrm>
          <a:prstGeom prst="rect">
            <a:avLst/>
          </a:prstGeom>
          <a:noFill/>
        </p:spPr>
        <p:txBody>
          <a:bodyPr wrap="none" rtlCol="0">
            <a:spAutoFit/>
          </a:bodyPr>
          <a:lstStyle/>
          <a:p>
            <a:r>
              <a:rPr lang="en-US" altLang="zh-CN" dirty="0" smtClean="0"/>
              <a:t>2</a:t>
            </a:r>
            <a:r>
              <a:rPr lang="zh-CN" altLang="en-US" dirty="0" smtClean="0"/>
              <a:t>、</a:t>
            </a:r>
            <a:r>
              <a:rPr lang="en-US" altLang="zh-CN" dirty="0" smtClean="0"/>
              <a:t>comparator</a:t>
            </a:r>
            <a:r>
              <a:rPr lang="zh-CN" altLang="en-US" dirty="0" smtClean="0"/>
              <a:t>也内置了大量的检查功能</a:t>
            </a:r>
            <a:endParaRPr lang="en-US" altLang="zh-CN" dirty="0" smtClean="0"/>
          </a:p>
          <a:p>
            <a:endParaRPr lang="en-US" altLang="zh-CN" dirty="0" smtClean="0"/>
          </a:p>
          <a:p>
            <a:r>
              <a:rPr lang="zh-CN" altLang="en-US" dirty="0" smtClean="0"/>
              <a:t>在比较方式（</a:t>
            </a:r>
            <a:r>
              <a:rPr lang="en-US" altLang="zh-CN" dirty="0" smtClean="0"/>
              <a:t>comparator</a:t>
            </a:r>
            <a:r>
              <a:rPr lang="zh-CN" altLang="en-US" dirty="0" smtClean="0"/>
              <a:t>）方面，</a:t>
            </a:r>
            <a:r>
              <a:rPr lang="en-US" altLang="zh-CN" dirty="0" err="1" smtClean="0"/>
              <a:t>HttpRunner</a:t>
            </a:r>
            <a:r>
              <a:rPr lang="zh-CN" altLang="en-US" dirty="0" smtClean="0"/>
              <a:t>除了</a:t>
            </a:r>
            <a:r>
              <a:rPr lang="en-US" altLang="zh-CN" dirty="0" err="1" smtClean="0"/>
              <a:t>eq</a:t>
            </a:r>
            <a:r>
              <a:rPr lang="zh-CN" altLang="en-US" dirty="0" smtClean="0"/>
              <a:t>，还内置了大量的检查方法。</a:t>
            </a:r>
            <a:endParaRPr lang="en-US" altLang="zh-CN" dirty="0" smtClean="0"/>
          </a:p>
          <a:p>
            <a:r>
              <a:rPr lang="zh-CN" altLang="en-US" dirty="0" smtClean="0"/>
              <a:t>例如，</a:t>
            </a:r>
            <a:endParaRPr lang="en-US" altLang="zh-CN" dirty="0" smtClean="0"/>
          </a:p>
          <a:p>
            <a:r>
              <a:rPr lang="zh-CN" altLang="en-US" dirty="0" smtClean="0"/>
              <a:t>我们可以通过</a:t>
            </a:r>
            <a:r>
              <a:rPr lang="en-US" altLang="zh-CN" dirty="0" err="1" smtClean="0"/>
              <a:t>gt</a:t>
            </a:r>
            <a:r>
              <a:rPr lang="zh-CN" altLang="en-US" dirty="0" smtClean="0"/>
              <a:t>（大于）、</a:t>
            </a:r>
            <a:r>
              <a:rPr lang="en-US" altLang="zh-CN" dirty="0" err="1" smtClean="0"/>
              <a:t>ge</a:t>
            </a:r>
            <a:r>
              <a:rPr lang="zh-CN" altLang="en-US" dirty="0" smtClean="0"/>
              <a:t>（大于等于）、</a:t>
            </a:r>
            <a:r>
              <a:rPr lang="en-US" altLang="zh-CN" dirty="0" smtClean="0"/>
              <a:t> </a:t>
            </a:r>
            <a:r>
              <a:rPr lang="en-US" altLang="zh-CN" dirty="0" err="1" smtClean="0"/>
              <a:t>lt</a:t>
            </a:r>
            <a:r>
              <a:rPr lang="zh-CN" altLang="en-US" dirty="0" smtClean="0"/>
              <a:t>（小于）、</a:t>
            </a:r>
            <a:r>
              <a:rPr lang="en-US" altLang="zh-CN" dirty="0" smtClean="0"/>
              <a:t> le</a:t>
            </a:r>
            <a:r>
              <a:rPr lang="zh-CN" altLang="en-US" dirty="0" smtClean="0"/>
              <a:t>（小于等于）等比较数据值大小；</a:t>
            </a:r>
            <a:endParaRPr lang="en-US" altLang="zh-CN" dirty="0" smtClean="0"/>
          </a:p>
          <a:p>
            <a:r>
              <a:rPr lang="zh-CN" altLang="en-US" dirty="0" smtClean="0"/>
              <a:t>通过</a:t>
            </a:r>
            <a:r>
              <a:rPr lang="en-US" altLang="zh-CN" dirty="0" err="1" smtClean="0"/>
              <a:t>len_eq</a:t>
            </a:r>
            <a:r>
              <a:rPr lang="zh-CN" altLang="en-US" dirty="0" smtClean="0"/>
              <a:t>、</a:t>
            </a:r>
            <a:r>
              <a:rPr lang="en-US" altLang="zh-CN" dirty="0" smtClean="0"/>
              <a:t> </a:t>
            </a:r>
            <a:r>
              <a:rPr lang="en-US" altLang="zh-CN" dirty="0" err="1" smtClean="0"/>
              <a:t>len_gt</a:t>
            </a:r>
            <a:r>
              <a:rPr lang="zh-CN" altLang="en-US" dirty="0" smtClean="0"/>
              <a:t>、</a:t>
            </a:r>
            <a:r>
              <a:rPr lang="en-US" altLang="zh-CN" dirty="0" smtClean="0"/>
              <a:t> </a:t>
            </a:r>
            <a:r>
              <a:rPr lang="en-US" altLang="zh-CN" dirty="0" err="1" smtClean="0"/>
              <a:t>len_le</a:t>
            </a:r>
            <a:r>
              <a:rPr lang="zh-CN" altLang="en-US" dirty="0" smtClean="0"/>
              <a:t>等比较长度是否相等（列表、字典和字符串均适用）；</a:t>
            </a:r>
            <a:endParaRPr lang="en-US" altLang="zh-CN" dirty="0" smtClean="0"/>
          </a:p>
          <a:p>
            <a:r>
              <a:rPr lang="zh-CN" altLang="en-US" dirty="0" smtClean="0"/>
              <a:t>通过</a:t>
            </a:r>
            <a:r>
              <a:rPr lang="en-US" altLang="zh-CN" dirty="0" smtClean="0"/>
              <a:t>contains</a:t>
            </a:r>
            <a:r>
              <a:rPr lang="zh-CN" altLang="en-US" dirty="0" smtClean="0"/>
              <a:t>、</a:t>
            </a:r>
            <a:r>
              <a:rPr lang="en-US" altLang="zh-CN" dirty="0" err="1" smtClean="0"/>
              <a:t>contain_by</a:t>
            </a:r>
            <a:r>
              <a:rPr lang="zh-CN" altLang="en-US" dirty="0" smtClean="0"/>
              <a:t>来判断包含关系；</a:t>
            </a:r>
            <a:endParaRPr lang="en-US" altLang="zh-CN" dirty="0" smtClean="0"/>
          </a:p>
          <a:p>
            <a:r>
              <a:rPr lang="zh-CN" altLang="en-US" dirty="0" smtClean="0"/>
              <a:t>通过</a:t>
            </a:r>
            <a:r>
              <a:rPr lang="en-US" altLang="zh-CN" dirty="0" err="1" smtClean="0"/>
              <a:t>Startwith</a:t>
            </a:r>
            <a:r>
              <a:rPr lang="zh-CN" altLang="en-US" dirty="0" smtClean="0"/>
              <a:t>、</a:t>
            </a:r>
            <a:r>
              <a:rPr lang="en-US" altLang="zh-CN" dirty="0" err="1" smtClean="0"/>
              <a:t>endwith</a:t>
            </a:r>
            <a:r>
              <a:rPr lang="zh-CN" altLang="en-US" dirty="0" smtClean="0"/>
              <a:t>判断字符串的开头结尾；</a:t>
            </a:r>
            <a:endParaRPr lang="en-US" altLang="zh-CN" dirty="0" smtClean="0"/>
          </a:p>
          <a:p>
            <a:r>
              <a:rPr lang="zh-CN" altLang="en-US" dirty="0" smtClean="0"/>
              <a:t>甚至通过</a:t>
            </a:r>
            <a:r>
              <a:rPr lang="en-US" altLang="zh-CN" dirty="0" err="1" smtClean="0"/>
              <a:t>regex_match</a:t>
            </a:r>
            <a:r>
              <a:rPr lang="zh-CN" altLang="en-US" dirty="0" smtClean="0"/>
              <a:t>来判断是否满足正则匹配等等。</a:t>
            </a:r>
            <a:endParaRPr lang="en-US" altLang="zh-CN" dirty="0" smtClean="0"/>
          </a:p>
        </p:txBody>
      </p:sp>
      <p:pic>
        <p:nvPicPr>
          <p:cNvPr id="6" name="图片 5"/>
          <p:cNvPicPr>
            <a:picLocks noChangeAspect="1"/>
          </p:cNvPicPr>
          <p:nvPr/>
        </p:nvPicPr>
        <p:blipFill>
          <a:blip r:embed="rId1"/>
          <a:stretch>
            <a:fillRect/>
          </a:stretch>
        </p:blipFill>
        <p:spPr>
          <a:xfrm>
            <a:off x="743753" y="3713825"/>
            <a:ext cx="7046460" cy="290209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结果校验详述</a:t>
            </a:r>
            <a:endParaRPr lang="zh-CN" altLang="en-US" sz="3600" dirty="0"/>
          </a:p>
        </p:txBody>
      </p:sp>
      <p:sp>
        <p:nvSpPr>
          <p:cNvPr id="2" name="文本框 1"/>
          <p:cNvSpPr txBox="1"/>
          <p:nvPr/>
        </p:nvSpPr>
        <p:spPr>
          <a:xfrm>
            <a:off x="641268" y="926275"/>
            <a:ext cx="10613996" cy="3693319"/>
          </a:xfrm>
          <a:prstGeom prst="rect">
            <a:avLst/>
          </a:prstGeom>
          <a:noFill/>
        </p:spPr>
        <p:txBody>
          <a:bodyPr wrap="none" rtlCol="0">
            <a:spAutoFit/>
          </a:bodyPr>
          <a:lstStyle/>
          <a:p>
            <a:r>
              <a:rPr lang="en-US" altLang="zh-CN" dirty="0" smtClean="0"/>
              <a:t>3</a:t>
            </a:r>
            <a:r>
              <a:rPr lang="zh-CN" altLang="en-US" dirty="0" smtClean="0"/>
              <a:t>、自定义结果校验器</a:t>
            </a:r>
            <a:endParaRPr lang="en-US" altLang="zh-CN" dirty="0" smtClean="0"/>
          </a:p>
          <a:p>
            <a:endParaRPr lang="en-US" altLang="zh-CN" dirty="0"/>
          </a:p>
          <a:p>
            <a:r>
              <a:rPr lang="zh-CN" altLang="en-US" dirty="0" smtClean="0"/>
              <a:t>        在大多数情况下，</a:t>
            </a:r>
            <a:r>
              <a:rPr lang="en-US" altLang="zh-CN" dirty="0" err="1" smtClean="0"/>
              <a:t>HttpRunner</a:t>
            </a:r>
            <a:r>
              <a:rPr lang="zh-CN" altLang="en-US" dirty="0" smtClean="0"/>
              <a:t>的结果校验器（</a:t>
            </a:r>
            <a:r>
              <a:rPr lang="en-US" altLang="zh-CN" dirty="0" smtClean="0"/>
              <a:t>validator</a:t>
            </a:r>
            <a:r>
              <a:rPr lang="zh-CN" altLang="en-US" dirty="0" smtClean="0"/>
              <a:t>）是够用。不过问题在于，框架不可能为用户</a:t>
            </a:r>
            <a:endParaRPr lang="en-US" altLang="zh-CN" dirty="0" smtClean="0"/>
          </a:p>
          <a:p>
            <a:r>
              <a:rPr lang="zh-CN" altLang="en-US" dirty="0" smtClean="0"/>
              <a:t>实现所有的检查方法，假如用户需要某些特殊的检查方法时，</a:t>
            </a:r>
            <a:r>
              <a:rPr lang="en-US" altLang="zh-CN" dirty="0" err="1" smtClean="0"/>
              <a:t>HttpRunner</a:t>
            </a:r>
            <a:r>
              <a:rPr lang="zh-CN" altLang="en-US" dirty="0" smtClean="0"/>
              <a:t>就没法实现了。</a:t>
            </a:r>
            <a:endParaRPr lang="en-US" altLang="zh-CN" dirty="0" smtClean="0"/>
          </a:p>
          <a:p>
            <a:endParaRPr lang="en-US" altLang="zh-CN" dirty="0"/>
          </a:p>
          <a:p>
            <a:r>
              <a:rPr lang="en-US" altLang="zh-CN" dirty="0" smtClean="0"/>
              <a:t>        </a:t>
            </a:r>
            <a:r>
              <a:rPr lang="zh-CN" altLang="en-US" dirty="0" smtClean="0"/>
              <a:t>针对</a:t>
            </a:r>
            <a:r>
              <a:rPr lang="zh-CN" altLang="en-US" dirty="0"/>
              <a:t>这</a:t>
            </a:r>
            <a:r>
              <a:rPr lang="zh-CN" altLang="en-US" dirty="0" smtClean="0"/>
              <a:t>一情况，</a:t>
            </a:r>
            <a:r>
              <a:rPr lang="en-US" altLang="zh-CN" dirty="0" err="1" smtClean="0"/>
              <a:t>HttpRunner</a:t>
            </a:r>
            <a:r>
              <a:rPr lang="zh-CN" altLang="en-US" dirty="0" smtClean="0"/>
              <a:t>支持自定义结果校验器。实现方式与热加载机制相同，只需将自定义的</a:t>
            </a:r>
            <a:endParaRPr lang="en-US" altLang="zh-CN" dirty="0" smtClean="0"/>
          </a:p>
          <a:p>
            <a:r>
              <a:rPr lang="zh-CN" altLang="en-US" dirty="0" smtClean="0"/>
              <a:t>校验函数定在当前</a:t>
            </a:r>
            <a:r>
              <a:rPr lang="en-US" altLang="zh-CN" dirty="0" smtClean="0"/>
              <a:t>YAML/JSON</a:t>
            </a:r>
            <a:r>
              <a:rPr lang="zh-CN" altLang="en-US" dirty="0" smtClean="0"/>
              <a:t>文件同级或父级目录的</a:t>
            </a:r>
            <a:r>
              <a:rPr lang="en-US" altLang="zh-CN" dirty="0" smtClean="0"/>
              <a:t>debugtalk.py</a:t>
            </a:r>
            <a:r>
              <a:rPr lang="zh-CN" altLang="en-US" dirty="0" smtClean="0"/>
              <a:t>中。</a:t>
            </a:r>
            <a:endParaRPr lang="en-US" altLang="zh-CN" dirty="0" smtClean="0"/>
          </a:p>
          <a:p>
            <a:endParaRPr lang="en-US" altLang="zh-CN" dirty="0"/>
          </a:p>
          <a:p>
            <a:r>
              <a:rPr lang="zh-CN" altLang="en-US" dirty="0" smtClean="0"/>
              <a:t>对于自定义的校验函数 ，需要遵循三个规则：</a:t>
            </a:r>
            <a:endParaRPr lang="en-US" altLang="zh-CN" dirty="0" smtClean="0"/>
          </a:p>
          <a:p>
            <a:r>
              <a:rPr lang="en-US" altLang="zh-CN" dirty="0" smtClean="0"/>
              <a:t>A</a:t>
            </a:r>
            <a:r>
              <a:rPr lang="zh-CN" altLang="en-US" dirty="0" smtClean="0"/>
              <a:t>、自定义校验函数需放置到</a:t>
            </a:r>
            <a:r>
              <a:rPr lang="en-US" altLang="zh-CN" dirty="0" smtClean="0"/>
              <a:t>debugtalk.py</a:t>
            </a:r>
            <a:r>
              <a:rPr lang="zh-CN" altLang="en-US" dirty="0" smtClean="0"/>
              <a:t>中</a:t>
            </a:r>
            <a:endParaRPr lang="en-US" altLang="zh-CN" dirty="0" smtClean="0"/>
          </a:p>
          <a:p>
            <a:r>
              <a:rPr lang="en-US" altLang="zh-CN" dirty="0" smtClean="0"/>
              <a:t>B</a:t>
            </a:r>
            <a:r>
              <a:rPr lang="zh-CN" altLang="en-US" dirty="0" smtClean="0"/>
              <a:t>、参数有两个：第一个为原始数据，第二个为预期结果</a:t>
            </a:r>
            <a:endParaRPr lang="en-US" altLang="zh-CN" dirty="0" smtClean="0"/>
          </a:p>
          <a:p>
            <a:r>
              <a:rPr lang="en-US" altLang="zh-CN" dirty="0" smtClean="0"/>
              <a:t>C</a:t>
            </a:r>
            <a:r>
              <a:rPr lang="zh-CN" altLang="en-US" dirty="0" smtClean="0"/>
              <a:t>、在校验函数中通过</a:t>
            </a:r>
            <a:r>
              <a:rPr lang="en-US" altLang="zh-CN" dirty="0" smtClean="0"/>
              <a:t>assert</a:t>
            </a:r>
            <a:r>
              <a:rPr lang="zh-CN" altLang="en-US" dirty="0" smtClean="0"/>
              <a:t>将实际运算结果与预期结果进行比较</a:t>
            </a:r>
            <a:endParaRPr lang="en-US" altLang="zh-CN" dirty="0" smtClean="0"/>
          </a:p>
          <a:p>
            <a:endParaRPr lang="en-US" altLang="zh-CN"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结果校验详述</a:t>
            </a:r>
            <a:endParaRPr lang="zh-CN" altLang="en-US" sz="3600" dirty="0"/>
          </a:p>
        </p:txBody>
      </p:sp>
      <p:sp>
        <p:nvSpPr>
          <p:cNvPr id="5" name="文本框 4"/>
          <p:cNvSpPr txBox="1"/>
          <p:nvPr/>
        </p:nvSpPr>
        <p:spPr>
          <a:xfrm>
            <a:off x="700644" y="748145"/>
            <a:ext cx="6647974" cy="923330"/>
          </a:xfrm>
          <a:prstGeom prst="rect">
            <a:avLst/>
          </a:prstGeom>
          <a:noFill/>
        </p:spPr>
        <p:txBody>
          <a:bodyPr wrap="none" rtlCol="0">
            <a:spAutoFit/>
          </a:bodyPr>
          <a:lstStyle/>
          <a:p>
            <a:r>
              <a:rPr lang="zh-CN" altLang="en-US" dirty="0" smtClean="0"/>
              <a:t>假设我们需要使用</a:t>
            </a:r>
            <a:r>
              <a:rPr lang="en-US" altLang="zh-CN" dirty="0" smtClean="0"/>
              <a:t>Http</a:t>
            </a:r>
            <a:r>
              <a:rPr lang="zh-CN" altLang="en-US" dirty="0" smtClean="0"/>
              <a:t>响应状态码各个数字的和进行校验</a:t>
            </a:r>
            <a:endParaRPr lang="en-US" altLang="zh-CN" dirty="0" smtClean="0"/>
          </a:p>
          <a:p>
            <a:r>
              <a:rPr lang="zh-CN" altLang="en-US" dirty="0" smtClean="0"/>
              <a:t>例如：</a:t>
            </a:r>
            <a:r>
              <a:rPr lang="en-US" altLang="zh-CN" dirty="0" smtClean="0"/>
              <a:t>201</a:t>
            </a:r>
            <a:r>
              <a:rPr lang="zh-CN" altLang="en-US" dirty="0" smtClean="0"/>
              <a:t>状态码对应的数字和为</a:t>
            </a:r>
            <a:r>
              <a:rPr lang="en-US" altLang="zh-CN" dirty="0" smtClean="0"/>
              <a:t>3,404</a:t>
            </a:r>
            <a:r>
              <a:rPr lang="zh-CN" altLang="en-US" dirty="0" smtClean="0"/>
              <a:t>状态码对应的数字和为</a:t>
            </a:r>
            <a:r>
              <a:rPr lang="en-US" altLang="zh-CN" dirty="0" smtClean="0"/>
              <a:t>8</a:t>
            </a:r>
            <a:endParaRPr lang="en-US" altLang="zh-CN" dirty="0" smtClean="0"/>
          </a:p>
          <a:p>
            <a:r>
              <a:rPr lang="zh-CN" altLang="en-US" dirty="0" smtClean="0"/>
              <a:t>注意：本示例仅仅是为了演示，实际上不会用到这样的校验方式</a:t>
            </a:r>
            <a:endParaRPr lang="zh-CN" altLang="en-US" dirty="0"/>
          </a:p>
        </p:txBody>
      </p:sp>
      <p:pic>
        <p:nvPicPr>
          <p:cNvPr id="8" name="图片 7"/>
          <p:cNvPicPr>
            <a:picLocks noChangeAspect="1"/>
          </p:cNvPicPr>
          <p:nvPr/>
        </p:nvPicPr>
        <p:blipFill>
          <a:blip r:embed="rId1"/>
          <a:stretch>
            <a:fillRect/>
          </a:stretch>
        </p:blipFill>
        <p:spPr>
          <a:xfrm>
            <a:off x="572490" y="2206739"/>
            <a:ext cx="4800600" cy="1895475"/>
          </a:xfrm>
          <a:prstGeom prst="rect">
            <a:avLst/>
          </a:prstGeom>
        </p:spPr>
      </p:pic>
      <p:pic>
        <p:nvPicPr>
          <p:cNvPr id="2" name="图片 1"/>
          <p:cNvPicPr>
            <a:picLocks noChangeAspect="1"/>
          </p:cNvPicPr>
          <p:nvPr/>
        </p:nvPicPr>
        <p:blipFill>
          <a:blip r:embed="rId2"/>
          <a:stretch>
            <a:fillRect/>
          </a:stretch>
        </p:blipFill>
        <p:spPr>
          <a:xfrm>
            <a:off x="6259595" y="2206739"/>
            <a:ext cx="4958003" cy="327691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测试用例结构</a:t>
            </a:r>
            <a:r>
              <a:rPr lang="en-US" altLang="zh-CN" sz="3600" b="1" dirty="0" smtClean="0"/>
              <a:t>—</a:t>
            </a:r>
            <a:r>
              <a:rPr lang="en-US" altLang="zh-CN" sz="3600" dirty="0"/>
              <a:t>YAML/JSON </a:t>
            </a:r>
            <a:r>
              <a:rPr lang="zh-CN" altLang="en-US" sz="3600" dirty="0"/>
              <a:t>文件</a:t>
            </a:r>
            <a:endParaRPr lang="zh-CN" altLang="en-US" sz="3600" dirty="0"/>
          </a:p>
        </p:txBody>
      </p:sp>
      <p:pic>
        <p:nvPicPr>
          <p:cNvPr id="3" name="图片 2"/>
          <p:cNvPicPr>
            <a:picLocks noChangeAspect="1"/>
          </p:cNvPicPr>
          <p:nvPr/>
        </p:nvPicPr>
        <p:blipFill>
          <a:blip r:embed="rId1"/>
          <a:stretch>
            <a:fillRect/>
          </a:stretch>
        </p:blipFill>
        <p:spPr>
          <a:xfrm>
            <a:off x="7186421" y="1053284"/>
            <a:ext cx="4639954" cy="2523640"/>
          </a:xfrm>
          <a:prstGeom prst="rect">
            <a:avLst/>
          </a:prstGeom>
        </p:spPr>
      </p:pic>
      <p:pic>
        <p:nvPicPr>
          <p:cNvPr id="5" name="图片 4"/>
          <p:cNvPicPr>
            <a:picLocks noChangeAspect="1"/>
          </p:cNvPicPr>
          <p:nvPr/>
        </p:nvPicPr>
        <p:blipFill>
          <a:blip r:embed="rId2"/>
          <a:stretch>
            <a:fillRect/>
          </a:stretch>
        </p:blipFill>
        <p:spPr>
          <a:xfrm>
            <a:off x="7194568" y="4368178"/>
            <a:ext cx="4699086" cy="2378872"/>
          </a:xfrm>
          <a:prstGeom prst="rect">
            <a:avLst/>
          </a:prstGeom>
        </p:spPr>
      </p:pic>
      <p:sp>
        <p:nvSpPr>
          <p:cNvPr id="7" name="文本框 6"/>
          <p:cNvSpPr txBox="1"/>
          <p:nvPr/>
        </p:nvSpPr>
        <p:spPr>
          <a:xfrm>
            <a:off x="7186421" y="651876"/>
            <a:ext cx="3172535" cy="369332"/>
          </a:xfrm>
          <a:prstGeom prst="rect">
            <a:avLst/>
          </a:prstGeom>
          <a:noFill/>
        </p:spPr>
        <p:txBody>
          <a:bodyPr wrap="none" rtlCol="0">
            <a:spAutoFit/>
          </a:bodyPr>
          <a:lstStyle/>
          <a:p>
            <a:r>
              <a:rPr lang="en-US" altLang="zh-CN" dirty="0" smtClean="0"/>
              <a:t>YAML</a:t>
            </a:r>
            <a:r>
              <a:rPr lang="zh-CN" altLang="en-US" dirty="0" smtClean="0"/>
              <a:t>文件示例（</a:t>
            </a:r>
            <a:r>
              <a:rPr lang="en-US" altLang="zh-CN" dirty="0" err="1" smtClean="0"/>
              <a:t>login.yml</a:t>
            </a:r>
            <a:r>
              <a:rPr lang="zh-CN" altLang="en-US" dirty="0" smtClean="0"/>
              <a:t>）：</a:t>
            </a:r>
            <a:endParaRPr lang="zh-CN" altLang="en-US" dirty="0"/>
          </a:p>
        </p:txBody>
      </p:sp>
      <p:sp>
        <p:nvSpPr>
          <p:cNvPr id="10" name="文本框 9"/>
          <p:cNvSpPr txBox="1"/>
          <p:nvPr/>
        </p:nvSpPr>
        <p:spPr>
          <a:xfrm>
            <a:off x="7186421" y="3908005"/>
            <a:ext cx="2864887" cy="369332"/>
          </a:xfrm>
          <a:prstGeom prst="rect">
            <a:avLst/>
          </a:prstGeom>
          <a:noFill/>
        </p:spPr>
        <p:txBody>
          <a:bodyPr wrap="none" rtlCol="0">
            <a:spAutoFit/>
          </a:bodyPr>
          <a:lstStyle/>
          <a:p>
            <a:r>
              <a:rPr lang="en-US" altLang="zh-CN" dirty="0" smtClean="0"/>
              <a:t>JSON</a:t>
            </a:r>
            <a:r>
              <a:rPr lang="zh-CN" altLang="en-US" dirty="0" smtClean="0"/>
              <a:t>文件示例</a:t>
            </a:r>
            <a:r>
              <a:rPr lang="en-US" altLang="zh-CN" dirty="0" smtClean="0"/>
              <a:t>(</a:t>
            </a:r>
            <a:r>
              <a:rPr lang="en-US" altLang="zh-CN" dirty="0" err="1" smtClean="0"/>
              <a:t>login.json</a:t>
            </a:r>
            <a:r>
              <a:rPr lang="en-US" altLang="zh-CN" dirty="0" smtClean="0"/>
              <a:t>)</a:t>
            </a:r>
            <a:r>
              <a:rPr lang="zh-CN" altLang="en-US" dirty="0" smtClean="0"/>
              <a:t>：</a:t>
            </a:r>
            <a:endParaRPr lang="zh-CN" altLang="en-US" dirty="0"/>
          </a:p>
        </p:txBody>
      </p:sp>
      <p:sp>
        <p:nvSpPr>
          <p:cNvPr id="13" name="文本框 12"/>
          <p:cNvSpPr txBox="1"/>
          <p:nvPr/>
        </p:nvSpPr>
        <p:spPr>
          <a:xfrm>
            <a:off x="113213" y="560741"/>
            <a:ext cx="7110921" cy="6186309"/>
          </a:xfrm>
          <a:prstGeom prst="rect">
            <a:avLst/>
          </a:prstGeom>
          <a:noFill/>
        </p:spPr>
        <p:txBody>
          <a:bodyPr wrap="none" rtlCol="0">
            <a:spAutoFit/>
          </a:bodyPr>
          <a:lstStyle/>
          <a:p>
            <a:r>
              <a:rPr lang="zh-CN" altLang="en-US" dirty="0" smtClean="0"/>
              <a:t>在 </a:t>
            </a:r>
            <a:r>
              <a:rPr lang="en-US" altLang="zh-CN" dirty="0" err="1"/>
              <a:t>HttpRunner</a:t>
            </a:r>
            <a:r>
              <a:rPr lang="en-US" altLang="zh-CN" dirty="0"/>
              <a:t> </a:t>
            </a:r>
            <a:r>
              <a:rPr lang="zh-CN" altLang="en-US" dirty="0"/>
              <a:t>中，测试用例组织主要基于两</a:t>
            </a:r>
            <a:r>
              <a:rPr lang="zh-CN" altLang="en-US" dirty="0" smtClean="0"/>
              <a:t>种概念：</a:t>
            </a:r>
            <a:endParaRPr lang="zh-CN" altLang="en-US" dirty="0"/>
          </a:p>
          <a:p>
            <a:r>
              <a:rPr lang="zh-CN" altLang="en-US" b="1" dirty="0" smtClean="0"/>
              <a:t>测试用例集（</a:t>
            </a:r>
            <a:r>
              <a:rPr lang="en-US" altLang="zh-CN" b="1" dirty="0" err="1" smtClean="0"/>
              <a:t>testset</a:t>
            </a:r>
            <a:r>
              <a:rPr lang="zh-CN" altLang="en-US" b="1" dirty="0" smtClean="0"/>
              <a:t>）</a:t>
            </a:r>
            <a:r>
              <a:rPr lang="zh-CN" altLang="en-US" dirty="0" smtClean="0"/>
              <a:t>：</a:t>
            </a:r>
            <a:endParaRPr lang="zh-CN" altLang="en-US" dirty="0" smtClean="0"/>
          </a:p>
          <a:p>
            <a:r>
              <a:rPr lang="en-US" altLang="zh-CN" dirty="0" smtClean="0"/>
              <a:t>        </a:t>
            </a:r>
            <a:r>
              <a:rPr lang="zh-CN" altLang="en-US" dirty="0" smtClean="0"/>
              <a:t>单个或多个测试用例的集合，存储形式为一个 </a:t>
            </a:r>
            <a:r>
              <a:rPr lang="en-US" altLang="zh-CN" dirty="0" smtClean="0"/>
              <a:t>YAML/JSON </a:t>
            </a:r>
            <a:r>
              <a:rPr lang="zh-CN" altLang="en-US" dirty="0" smtClean="0"/>
              <a:t>文件</a:t>
            </a:r>
            <a:endParaRPr lang="zh-CN" altLang="en-US" dirty="0" smtClean="0"/>
          </a:p>
          <a:p>
            <a:r>
              <a:rPr lang="zh-CN" altLang="en-US" b="1" dirty="0" smtClean="0"/>
              <a:t>测试用例</a:t>
            </a:r>
            <a:r>
              <a:rPr lang="zh-CN" altLang="en-US" b="1" dirty="0"/>
              <a:t>（</a:t>
            </a:r>
            <a:r>
              <a:rPr lang="en-US" altLang="zh-CN" b="1" dirty="0" err="1"/>
              <a:t>testcase</a:t>
            </a:r>
            <a:r>
              <a:rPr lang="zh-CN" altLang="en-US" b="1" dirty="0"/>
              <a:t>）：</a:t>
            </a:r>
            <a:endParaRPr lang="zh-CN" altLang="en-US" b="1" dirty="0"/>
          </a:p>
          <a:p>
            <a:r>
              <a:rPr lang="zh-CN" altLang="en-US" dirty="0" smtClean="0"/>
              <a:t>        单</a:t>
            </a:r>
            <a:r>
              <a:rPr lang="zh-CN" altLang="en-US" dirty="0"/>
              <a:t>次请求、响应、校验过程，对应 </a:t>
            </a:r>
            <a:r>
              <a:rPr lang="en-US" altLang="zh-CN" dirty="0"/>
              <a:t>YAML/JSON </a:t>
            </a:r>
            <a:r>
              <a:rPr lang="zh-CN" altLang="en-US" dirty="0"/>
              <a:t>文件中的一个 </a:t>
            </a:r>
            <a:r>
              <a:rPr lang="en-US" altLang="zh-CN" dirty="0" smtClean="0"/>
              <a:t>test</a:t>
            </a:r>
            <a:endParaRPr lang="en-US" altLang="zh-CN" dirty="0" smtClean="0"/>
          </a:p>
          <a:p>
            <a:endParaRPr lang="en-US" altLang="zh-CN" dirty="0"/>
          </a:p>
          <a:p>
            <a:r>
              <a:rPr lang="zh-CN" altLang="en-US" dirty="0"/>
              <a:t>对于单个 </a:t>
            </a:r>
            <a:r>
              <a:rPr lang="en-US" altLang="zh-CN" dirty="0"/>
              <a:t>YAML/JSON </a:t>
            </a:r>
            <a:r>
              <a:rPr lang="zh-CN" altLang="en-US" dirty="0"/>
              <a:t>文件来说，就是一个测试用例集合</a:t>
            </a:r>
            <a:endParaRPr lang="en-US" altLang="zh-CN" dirty="0"/>
          </a:p>
          <a:p>
            <a:r>
              <a:rPr lang="zh-CN" altLang="en-US" dirty="0" smtClean="0"/>
              <a:t>其中</a:t>
            </a:r>
            <a:r>
              <a:rPr lang="zh-CN" altLang="en-US" dirty="0"/>
              <a:t>可能包含一个全局配置项（</a:t>
            </a:r>
            <a:r>
              <a:rPr lang="en-US" altLang="zh-CN" dirty="0" err="1"/>
              <a:t>config</a:t>
            </a:r>
            <a:r>
              <a:rPr lang="zh-CN" altLang="en-US" dirty="0"/>
              <a:t>）和若干个测试用例（</a:t>
            </a:r>
            <a:r>
              <a:rPr lang="en-US" altLang="zh-CN" dirty="0"/>
              <a:t>test</a:t>
            </a:r>
            <a:r>
              <a:rPr lang="zh-CN" altLang="en-US" dirty="0"/>
              <a:t>）。</a:t>
            </a:r>
            <a:endParaRPr lang="en-US" altLang="zh-CN" dirty="0"/>
          </a:p>
          <a:p>
            <a:r>
              <a:rPr lang="en-US" altLang="zh-CN" dirty="0" err="1"/>
              <a:t>config</a:t>
            </a:r>
            <a:r>
              <a:rPr lang="zh-CN" altLang="en-US" dirty="0"/>
              <a:t>：作为整个测试用例集的全局配置项</a:t>
            </a:r>
            <a:endParaRPr lang="zh-CN" altLang="en-US" dirty="0"/>
          </a:p>
          <a:p>
            <a:r>
              <a:rPr lang="en-US" altLang="zh-CN" dirty="0"/>
              <a:t>test</a:t>
            </a:r>
            <a:r>
              <a:rPr lang="zh-CN" altLang="en-US" dirty="0"/>
              <a:t>：    对应单个测试用例</a:t>
            </a:r>
            <a:endParaRPr lang="zh-CN" altLang="en-US" dirty="0"/>
          </a:p>
          <a:p>
            <a:endParaRPr lang="en-US" altLang="zh-CN" dirty="0" smtClean="0"/>
          </a:p>
          <a:p>
            <a:r>
              <a:rPr lang="zh-CN" altLang="en-US" dirty="0"/>
              <a:t>对应的 </a:t>
            </a:r>
            <a:r>
              <a:rPr lang="en-US" altLang="zh-CN" dirty="0"/>
              <a:t>JSON </a:t>
            </a:r>
            <a:r>
              <a:rPr lang="zh-CN" altLang="en-US" dirty="0"/>
              <a:t>格式如下所示：</a:t>
            </a:r>
            <a:endParaRPr lang="zh-CN" altLang="en-US" dirty="0"/>
          </a:p>
          <a:p>
            <a:r>
              <a:rPr lang="en-US" altLang="zh-CN" dirty="0"/>
              <a:t>[</a:t>
            </a:r>
            <a:endParaRPr lang="en-US" altLang="zh-CN" dirty="0"/>
          </a:p>
          <a:p>
            <a:r>
              <a:rPr lang="en-US" altLang="zh-CN" dirty="0"/>
              <a:t>  { "</a:t>
            </a:r>
            <a:r>
              <a:rPr lang="en-US" altLang="zh-CN" dirty="0" err="1"/>
              <a:t>config</a:t>
            </a:r>
            <a:r>
              <a:rPr lang="en-US" altLang="zh-CN" dirty="0"/>
              <a:t>": {...}},</a:t>
            </a:r>
            <a:endParaRPr lang="en-US" altLang="zh-CN" dirty="0"/>
          </a:p>
          <a:p>
            <a:r>
              <a:rPr lang="en-US" altLang="zh-CN" dirty="0"/>
              <a:t>  {"test": {...}},</a:t>
            </a:r>
            <a:endParaRPr lang="en-US" altLang="zh-CN" dirty="0"/>
          </a:p>
          <a:p>
            <a:r>
              <a:rPr lang="en-US" altLang="zh-CN" dirty="0"/>
              <a:t>  {"test": {...}}</a:t>
            </a:r>
            <a:endParaRPr lang="en-US" altLang="zh-CN" dirty="0"/>
          </a:p>
          <a:p>
            <a:r>
              <a:rPr lang="en-US" altLang="zh-CN" dirty="0" smtClean="0"/>
              <a:t>]</a:t>
            </a:r>
            <a:endParaRPr lang="en-US" altLang="zh-CN" dirty="0" smtClean="0"/>
          </a:p>
          <a:p>
            <a:r>
              <a:rPr lang="zh-CN" altLang="en-US" dirty="0"/>
              <a:t>注意</a:t>
            </a:r>
            <a:r>
              <a:rPr lang="zh-CN" altLang="en-US" dirty="0" smtClean="0"/>
              <a:t>：</a:t>
            </a:r>
            <a:endParaRPr lang="en-US" altLang="zh-CN" dirty="0" smtClean="0"/>
          </a:p>
          <a:p>
            <a:r>
              <a:rPr lang="en-US" altLang="zh-CN" dirty="0" smtClean="0"/>
              <a:t>1</a:t>
            </a:r>
            <a:r>
              <a:rPr lang="zh-CN" altLang="en-US" dirty="0" smtClean="0"/>
              <a:t>、全局配置项可以不需要</a:t>
            </a:r>
            <a:endParaRPr lang="en-US" altLang="zh-CN" dirty="0" smtClean="0"/>
          </a:p>
          <a:p>
            <a:r>
              <a:rPr lang="en-US" altLang="zh-CN" dirty="0" smtClean="0"/>
              <a:t>2</a:t>
            </a:r>
            <a:r>
              <a:rPr lang="zh-CN" altLang="en-US" dirty="0" smtClean="0"/>
              <a:t>、测试用例可以有多个</a:t>
            </a:r>
            <a:endParaRPr lang="en-US" altLang="zh-CN" dirty="0" smtClean="0"/>
          </a:p>
          <a:p>
            <a:r>
              <a:rPr lang="en-US" altLang="zh-CN" dirty="0" smtClean="0"/>
              <a:t>3</a:t>
            </a:r>
            <a:r>
              <a:rPr lang="zh-CN" altLang="en-US" dirty="0" smtClean="0"/>
              <a:t>、测试用例</a:t>
            </a:r>
            <a:r>
              <a:rPr lang="zh-CN" altLang="en-US" dirty="0"/>
              <a:t>存在顺序关系，运行时将从前往后依次运行。</a:t>
            </a:r>
            <a:endParaRPr lang="en-US" altLang="zh-CN" dirty="0"/>
          </a:p>
          <a:p>
            <a:endParaRPr lang="en-US" altLang="zh-CN" dirty="0" smtClean="0"/>
          </a:p>
        </p:txBody>
      </p:sp>
      <p:sp>
        <p:nvSpPr>
          <p:cNvPr id="15" name="上下箭头 14"/>
          <p:cNvSpPr/>
          <p:nvPr/>
        </p:nvSpPr>
        <p:spPr>
          <a:xfrm>
            <a:off x="10051308" y="3592421"/>
            <a:ext cx="318678" cy="3801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结果校验详述</a:t>
            </a:r>
            <a:endParaRPr lang="zh-CN" altLang="en-US" sz="3600" dirty="0"/>
          </a:p>
        </p:txBody>
      </p:sp>
      <p:sp>
        <p:nvSpPr>
          <p:cNvPr id="5" name="文本框 4"/>
          <p:cNvSpPr txBox="1"/>
          <p:nvPr/>
        </p:nvSpPr>
        <p:spPr>
          <a:xfrm>
            <a:off x="513856" y="603712"/>
            <a:ext cx="1800493" cy="369332"/>
          </a:xfrm>
          <a:prstGeom prst="rect">
            <a:avLst/>
          </a:prstGeom>
          <a:noFill/>
        </p:spPr>
        <p:txBody>
          <a:bodyPr wrap="none" rtlCol="0">
            <a:spAutoFit/>
          </a:bodyPr>
          <a:lstStyle/>
          <a:p>
            <a:r>
              <a:rPr lang="zh-CN" altLang="en-US" dirty="0" smtClean="0"/>
              <a:t>运行测试用例：</a:t>
            </a:r>
            <a:endParaRPr lang="zh-CN" altLang="en-US" dirty="0"/>
          </a:p>
        </p:txBody>
      </p:sp>
      <p:pic>
        <p:nvPicPr>
          <p:cNvPr id="12" name="图片 11"/>
          <p:cNvPicPr>
            <a:picLocks noChangeAspect="1"/>
          </p:cNvPicPr>
          <p:nvPr/>
        </p:nvPicPr>
        <p:blipFill>
          <a:blip r:embed="rId1"/>
          <a:stretch>
            <a:fillRect/>
          </a:stretch>
        </p:blipFill>
        <p:spPr>
          <a:xfrm>
            <a:off x="513856" y="1106856"/>
            <a:ext cx="5386416" cy="1930979"/>
          </a:xfrm>
          <a:prstGeom prst="rect">
            <a:avLst/>
          </a:prstGeom>
        </p:spPr>
      </p:pic>
      <p:sp>
        <p:nvSpPr>
          <p:cNvPr id="13" name="文本框 12"/>
          <p:cNvSpPr txBox="1"/>
          <p:nvPr/>
        </p:nvSpPr>
        <p:spPr>
          <a:xfrm>
            <a:off x="6611928" y="603712"/>
            <a:ext cx="4687502" cy="369332"/>
          </a:xfrm>
          <a:prstGeom prst="rect">
            <a:avLst/>
          </a:prstGeom>
          <a:noFill/>
        </p:spPr>
        <p:txBody>
          <a:bodyPr wrap="none" rtlCol="0">
            <a:spAutoFit/>
          </a:bodyPr>
          <a:lstStyle/>
          <a:p>
            <a:r>
              <a:rPr lang="zh-CN" altLang="en-US" dirty="0" smtClean="0"/>
              <a:t>将测试用例中期望值改成</a:t>
            </a:r>
            <a:r>
              <a:rPr lang="en-US" altLang="zh-CN" dirty="0" smtClean="0"/>
              <a:t>3</a:t>
            </a:r>
            <a:r>
              <a:rPr lang="zh-CN" altLang="en-US" dirty="0" smtClean="0"/>
              <a:t>，重新执行测试：</a:t>
            </a:r>
            <a:endParaRPr lang="zh-CN" altLang="en-US" dirty="0"/>
          </a:p>
        </p:txBody>
      </p:sp>
      <p:pic>
        <p:nvPicPr>
          <p:cNvPr id="14" name="图片 13"/>
          <p:cNvPicPr>
            <a:picLocks noChangeAspect="1"/>
          </p:cNvPicPr>
          <p:nvPr/>
        </p:nvPicPr>
        <p:blipFill>
          <a:blip r:embed="rId2"/>
          <a:stretch>
            <a:fillRect/>
          </a:stretch>
        </p:blipFill>
        <p:spPr>
          <a:xfrm>
            <a:off x="6611928" y="1079805"/>
            <a:ext cx="5299023" cy="1996375"/>
          </a:xfrm>
          <a:prstGeom prst="rect">
            <a:avLst/>
          </a:prstGeom>
        </p:spPr>
      </p:pic>
      <p:pic>
        <p:nvPicPr>
          <p:cNvPr id="15" name="图片 14"/>
          <p:cNvPicPr>
            <a:picLocks noChangeAspect="1"/>
          </p:cNvPicPr>
          <p:nvPr/>
        </p:nvPicPr>
        <p:blipFill>
          <a:blip r:embed="rId3"/>
          <a:stretch>
            <a:fillRect/>
          </a:stretch>
        </p:blipFill>
        <p:spPr>
          <a:xfrm>
            <a:off x="513856" y="3209992"/>
            <a:ext cx="8304501" cy="34996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数据驱动详述</a:t>
            </a:r>
            <a:endParaRPr lang="zh-CN" altLang="en-US" sz="3600" dirty="0"/>
          </a:p>
        </p:txBody>
      </p:sp>
      <p:sp>
        <p:nvSpPr>
          <p:cNvPr id="2" name="文本框 1"/>
          <p:cNvSpPr txBox="1"/>
          <p:nvPr/>
        </p:nvSpPr>
        <p:spPr>
          <a:xfrm>
            <a:off x="478971" y="766354"/>
            <a:ext cx="10124888" cy="5355312"/>
          </a:xfrm>
          <a:prstGeom prst="rect">
            <a:avLst/>
          </a:prstGeom>
          <a:noFill/>
        </p:spPr>
        <p:txBody>
          <a:bodyPr wrap="none" rtlCol="0">
            <a:spAutoFit/>
          </a:bodyPr>
          <a:lstStyle/>
          <a:p>
            <a:r>
              <a:rPr lang="zh-CN" altLang="en-US" dirty="0" smtClean="0"/>
              <a:t>背景介绍：</a:t>
            </a:r>
            <a:endParaRPr lang="en-US" altLang="zh-CN" dirty="0" smtClean="0"/>
          </a:p>
          <a:p>
            <a:endParaRPr lang="en-US" altLang="zh-CN" dirty="0" smtClean="0"/>
          </a:p>
          <a:p>
            <a:r>
              <a:rPr lang="zh-CN" altLang="en-US" dirty="0" smtClean="0"/>
              <a:t>在</a:t>
            </a:r>
            <a:r>
              <a:rPr lang="zh-CN" altLang="en-US" dirty="0"/>
              <a:t>自动化测试中，经常会遇到如下场景：</a:t>
            </a:r>
            <a:endParaRPr lang="zh-CN" altLang="en-US" dirty="0"/>
          </a:p>
          <a:p>
            <a:r>
              <a:rPr lang="en-US" altLang="zh-CN" dirty="0" smtClean="0"/>
              <a:t>1</a:t>
            </a:r>
            <a:r>
              <a:rPr lang="zh-CN" altLang="en-US" dirty="0" smtClean="0"/>
              <a:t>、测试</a:t>
            </a:r>
            <a:r>
              <a:rPr lang="zh-CN" altLang="en-US" dirty="0"/>
              <a:t>搜索功能，只有一个搜索输入框，但</a:t>
            </a:r>
            <a:r>
              <a:rPr lang="zh-CN" altLang="en-US" dirty="0" smtClean="0"/>
              <a:t>有</a:t>
            </a:r>
            <a:r>
              <a:rPr lang="en-US" altLang="zh-CN" dirty="0" smtClean="0"/>
              <a:t>n</a:t>
            </a:r>
            <a:r>
              <a:rPr lang="zh-CN" altLang="en-US" dirty="0" smtClean="0"/>
              <a:t>种</a:t>
            </a:r>
            <a:r>
              <a:rPr lang="zh-CN" altLang="en-US" dirty="0"/>
              <a:t>不同类型的</a:t>
            </a:r>
            <a:r>
              <a:rPr lang="zh-CN" altLang="en-US" dirty="0" smtClean="0"/>
              <a:t>搜索</a:t>
            </a:r>
            <a:r>
              <a:rPr lang="zh-CN" altLang="en-US" dirty="0"/>
              <a:t>场景</a:t>
            </a:r>
            <a:r>
              <a:rPr lang="zh-CN" altLang="en-US" dirty="0" smtClean="0"/>
              <a:t>；</a:t>
            </a:r>
            <a:endParaRPr lang="zh-CN" altLang="en-US" dirty="0"/>
          </a:p>
          <a:p>
            <a:r>
              <a:rPr lang="en-US" altLang="zh-CN" dirty="0" smtClean="0"/>
              <a:t>2</a:t>
            </a:r>
            <a:r>
              <a:rPr lang="zh-CN" altLang="en-US" dirty="0" smtClean="0"/>
              <a:t>、测试</a:t>
            </a:r>
            <a:r>
              <a:rPr lang="zh-CN" altLang="en-US" dirty="0"/>
              <a:t>账号登录功能，需要输入用户名和密码</a:t>
            </a:r>
            <a:r>
              <a:rPr lang="zh-CN" altLang="en-US" dirty="0" smtClean="0"/>
              <a:t>，按照场景划分</a:t>
            </a:r>
            <a:r>
              <a:rPr lang="zh-CN" altLang="en-US" dirty="0"/>
              <a:t>后</a:t>
            </a:r>
            <a:r>
              <a:rPr lang="zh-CN" altLang="en-US" dirty="0" smtClean="0"/>
              <a:t>有</a:t>
            </a:r>
            <a:r>
              <a:rPr lang="en-US" altLang="zh-CN" dirty="0" smtClean="0"/>
              <a:t>n</a:t>
            </a:r>
            <a:r>
              <a:rPr lang="zh-CN" altLang="en-US" dirty="0" smtClean="0"/>
              <a:t>种</a:t>
            </a:r>
            <a:r>
              <a:rPr lang="zh-CN" altLang="en-US" dirty="0"/>
              <a:t>组合</a:t>
            </a:r>
            <a:r>
              <a:rPr lang="zh-CN" altLang="en-US" dirty="0" smtClean="0"/>
              <a:t>情况。</a:t>
            </a:r>
            <a:endParaRPr lang="en-US" altLang="zh-CN" dirty="0" smtClean="0"/>
          </a:p>
          <a:p>
            <a:r>
              <a:rPr lang="zh-CN" altLang="en-US" dirty="0" smtClean="0"/>
              <a:t>还有很多类似的情况，完全可以实现自动化测试，而非机械地手动重复</a:t>
            </a:r>
            <a:endParaRPr lang="en-US" altLang="zh-CN" dirty="0" smtClean="0"/>
          </a:p>
          <a:p>
            <a:endParaRPr lang="en-US" altLang="zh-CN" dirty="0"/>
          </a:p>
          <a:p>
            <a:r>
              <a:rPr lang="zh-CN" altLang="en-US" dirty="0"/>
              <a:t>总结下来，就是在我们的自动化测试脚本中存在参数，并且我们需要采用不同的参数去运行</a:t>
            </a:r>
            <a:r>
              <a:rPr lang="zh-CN" altLang="en-US" dirty="0" smtClean="0"/>
              <a:t>。</a:t>
            </a:r>
            <a:endParaRPr lang="en-US" altLang="zh-CN" dirty="0" smtClean="0"/>
          </a:p>
          <a:p>
            <a:r>
              <a:rPr lang="zh-CN" altLang="en-US" dirty="0"/>
              <a:t>经过概括，参数基本上分为两种类型：</a:t>
            </a:r>
            <a:endParaRPr lang="zh-CN" altLang="en-US" dirty="0"/>
          </a:p>
          <a:p>
            <a:r>
              <a:rPr lang="zh-CN" altLang="en-US" dirty="0"/>
              <a:t>单个独立参数</a:t>
            </a:r>
            <a:r>
              <a:rPr lang="zh-CN" altLang="en-US" dirty="0" smtClean="0"/>
              <a:t>：</a:t>
            </a:r>
            <a:endParaRPr lang="en-US" altLang="zh-CN" dirty="0" smtClean="0"/>
          </a:p>
          <a:p>
            <a:r>
              <a:rPr lang="en-US" altLang="zh-CN" dirty="0" smtClean="0"/>
              <a:t>         </a:t>
            </a:r>
            <a:r>
              <a:rPr lang="zh-CN" altLang="en-US" dirty="0" smtClean="0"/>
              <a:t>例如</a:t>
            </a:r>
            <a:r>
              <a:rPr lang="zh-CN" altLang="en-US" dirty="0"/>
              <a:t>前面的第一种场景，我们只需要变换搜索关键字这一个参数</a:t>
            </a:r>
            <a:endParaRPr lang="zh-CN" altLang="en-US" dirty="0"/>
          </a:p>
          <a:p>
            <a:r>
              <a:rPr lang="zh-CN" altLang="en-US" dirty="0"/>
              <a:t>多个具有关联性的参数</a:t>
            </a:r>
            <a:r>
              <a:rPr lang="zh-CN" altLang="en-US" dirty="0" smtClean="0"/>
              <a:t>：</a:t>
            </a:r>
            <a:endParaRPr lang="en-US" altLang="zh-CN" dirty="0" smtClean="0"/>
          </a:p>
          <a:p>
            <a:r>
              <a:rPr lang="en-US" altLang="zh-CN" dirty="0" smtClean="0"/>
              <a:t>         </a:t>
            </a:r>
            <a:r>
              <a:rPr lang="zh-CN" altLang="en-US" dirty="0" smtClean="0"/>
              <a:t>例如</a:t>
            </a:r>
            <a:r>
              <a:rPr lang="zh-CN" altLang="en-US" dirty="0"/>
              <a:t>前面的第二种场景，我们需要变换用户名和密码两个参数，并且这两个参数需要关联组合</a:t>
            </a:r>
            <a:endParaRPr lang="zh-CN" altLang="en-US" dirty="0"/>
          </a:p>
          <a:p>
            <a:endParaRPr lang="en-US" altLang="zh-CN" dirty="0" smtClean="0"/>
          </a:p>
          <a:p>
            <a:r>
              <a:rPr lang="zh-CN" altLang="en-US" dirty="0"/>
              <a:t>然后，对于参数而言，我们可能具有一个参数列表，在脚本运行时需要按照不同的规则去取值</a:t>
            </a:r>
            <a:r>
              <a:rPr lang="zh-CN" altLang="en-US" dirty="0" smtClean="0"/>
              <a:t>，</a:t>
            </a:r>
            <a:endParaRPr lang="en-US" altLang="zh-CN" dirty="0" smtClean="0"/>
          </a:p>
          <a:p>
            <a:r>
              <a:rPr lang="zh-CN" altLang="en-US" dirty="0" smtClean="0"/>
              <a:t>例如</a:t>
            </a:r>
            <a:r>
              <a:rPr lang="zh-CN" altLang="en-US" dirty="0"/>
              <a:t>顺序取值、随机取值、循环取值等等</a:t>
            </a:r>
            <a:r>
              <a:rPr lang="zh-CN" altLang="en-US" dirty="0" smtClean="0"/>
              <a:t>。</a:t>
            </a:r>
            <a:endParaRPr lang="en-US" altLang="zh-CN" dirty="0" smtClean="0"/>
          </a:p>
          <a:p>
            <a:endParaRPr lang="zh-CN" altLang="en-US" dirty="0"/>
          </a:p>
          <a:p>
            <a:r>
              <a:rPr lang="zh-CN" altLang="en-US" dirty="0"/>
              <a:t>这就是典型的参数化和数据驱动。</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数据驱动详述</a:t>
            </a:r>
            <a:endParaRPr lang="zh-CN" altLang="en-US" sz="3600" dirty="0"/>
          </a:p>
        </p:txBody>
      </p:sp>
      <p:sp>
        <p:nvSpPr>
          <p:cNvPr id="2" name="文本框 1"/>
          <p:cNvSpPr txBox="1"/>
          <p:nvPr/>
        </p:nvSpPr>
        <p:spPr>
          <a:xfrm>
            <a:off x="478971" y="766354"/>
            <a:ext cx="9254328" cy="5078313"/>
          </a:xfrm>
          <a:prstGeom prst="rect">
            <a:avLst/>
          </a:prstGeom>
          <a:noFill/>
        </p:spPr>
        <p:txBody>
          <a:bodyPr wrap="none" rtlCol="0">
            <a:spAutoFit/>
          </a:bodyPr>
          <a:lstStyle/>
          <a:p>
            <a:r>
              <a:rPr lang="zh-CN" altLang="en-US" b="1" dirty="0"/>
              <a:t>数据驱动</a:t>
            </a:r>
            <a:r>
              <a:rPr lang="zh-CN" altLang="en-US" b="1" dirty="0" smtClean="0"/>
              <a:t>作用域：</a:t>
            </a:r>
            <a:endParaRPr lang="en-US" altLang="zh-CN" b="1" dirty="0" smtClean="0"/>
          </a:p>
          <a:p>
            <a:endParaRPr lang="zh-CN" altLang="en-US" b="1" dirty="0"/>
          </a:p>
          <a:p>
            <a:r>
              <a:rPr lang="zh-CN" altLang="en-US" dirty="0"/>
              <a:t>在 </a:t>
            </a:r>
            <a:r>
              <a:rPr lang="en-US" altLang="zh-CN" dirty="0" err="1"/>
              <a:t>HttpRunner</a:t>
            </a:r>
            <a:r>
              <a:rPr lang="en-US" altLang="zh-CN" dirty="0"/>
              <a:t> </a:t>
            </a:r>
            <a:r>
              <a:rPr lang="zh-CN" altLang="en-US" dirty="0"/>
              <a:t>中，支持用例集（</a:t>
            </a:r>
            <a:r>
              <a:rPr lang="en-US" altLang="zh-CN" dirty="0" err="1"/>
              <a:t>testset</a:t>
            </a:r>
            <a:r>
              <a:rPr lang="zh-CN" altLang="en-US" dirty="0"/>
              <a:t>）和用例（</a:t>
            </a:r>
            <a:r>
              <a:rPr lang="en-US" altLang="zh-CN" dirty="0" err="1"/>
              <a:t>testcase</a:t>
            </a:r>
            <a:r>
              <a:rPr lang="zh-CN" altLang="en-US" dirty="0"/>
              <a:t>）两个层级的参数化驱动配置。</a:t>
            </a:r>
            <a:endParaRPr lang="zh-CN" altLang="en-US" dirty="0"/>
          </a:p>
          <a:p>
            <a:r>
              <a:rPr lang="zh-CN" altLang="en-US" dirty="0"/>
              <a:t>两个层级的配置方式完全相同，差异仅在于配置的位置。</a:t>
            </a:r>
            <a:endParaRPr lang="zh-CN" altLang="en-US" dirty="0"/>
          </a:p>
          <a:p>
            <a:r>
              <a:rPr lang="zh-CN" altLang="en-US" dirty="0"/>
              <a:t>在 </a:t>
            </a:r>
            <a:r>
              <a:rPr lang="en-US" altLang="zh-CN" dirty="0" err="1"/>
              <a:t>config</a:t>
            </a:r>
            <a:r>
              <a:rPr lang="en-US" altLang="zh-CN" dirty="0"/>
              <a:t> </a:t>
            </a:r>
            <a:r>
              <a:rPr lang="zh-CN" altLang="en-US" dirty="0"/>
              <a:t>模块中配置，实现对整个用例集（</a:t>
            </a:r>
            <a:r>
              <a:rPr lang="en-US" altLang="zh-CN" dirty="0" err="1"/>
              <a:t>testset</a:t>
            </a:r>
            <a:r>
              <a:rPr lang="zh-CN" altLang="en-US" dirty="0"/>
              <a:t>）的参数化数据驱动</a:t>
            </a:r>
            <a:endParaRPr lang="zh-CN" altLang="en-US" dirty="0"/>
          </a:p>
          <a:p>
            <a:r>
              <a:rPr lang="zh-CN" altLang="en-US" dirty="0"/>
              <a:t>在 </a:t>
            </a:r>
            <a:r>
              <a:rPr lang="en-US" altLang="zh-CN" dirty="0"/>
              <a:t>test </a:t>
            </a:r>
            <a:r>
              <a:rPr lang="zh-CN" altLang="en-US" dirty="0"/>
              <a:t>模块中配置，实现对当前用例（</a:t>
            </a:r>
            <a:r>
              <a:rPr lang="en-US" altLang="zh-CN" dirty="0" err="1"/>
              <a:t>testcase</a:t>
            </a:r>
            <a:r>
              <a:rPr lang="zh-CN" altLang="en-US" dirty="0"/>
              <a:t>）的参数化</a:t>
            </a:r>
            <a:r>
              <a:rPr lang="zh-CN" altLang="en-US" dirty="0" smtClean="0"/>
              <a:t>数据驱动</a:t>
            </a:r>
            <a:endParaRPr lang="en-US" altLang="zh-CN" dirty="0" smtClean="0"/>
          </a:p>
          <a:p>
            <a:endParaRPr lang="zh-CN" altLang="en-US" dirty="0"/>
          </a:p>
          <a:p>
            <a:r>
              <a:rPr lang="zh-CN" altLang="en-US" dirty="0"/>
              <a:t>配置方式均包括三个部分：</a:t>
            </a:r>
            <a:r>
              <a:rPr lang="zh-CN" altLang="en-US" dirty="0" smtClean="0"/>
              <a:t>参数名称、</a:t>
            </a:r>
            <a:r>
              <a:rPr lang="zh-CN" altLang="en-US" dirty="0"/>
              <a:t>数据源指定、数据源准备。</a:t>
            </a:r>
            <a:endParaRPr lang="zh-CN" altLang="en-US" dirty="0"/>
          </a:p>
          <a:p>
            <a:endParaRPr lang="en-US" altLang="zh-CN" dirty="0" smtClean="0"/>
          </a:p>
          <a:p>
            <a:endParaRPr lang="en-US" altLang="zh-CN" dirty="0"/>
          </a:p>
          <a:p>
            <a:endParaRPr lang="en-US" altLang="zh-CN" dirty="0" smtClean="0"/>
          </a:p>
          <a:p>
            <a:r>
              <a:rPr lang="zh-CN" altLang="en-US" b="1" dirty="0" smtClean="0"/>
              <a:t>一、参数名称：</a:t>
            </a:r>
            <a:endParaRPr lang="en-US" altLang="zh-CN" b="1" dirty="0" smtClean="0"/>
          </a:p>
          <a:p>
            <a:endParaRPr lang="en-US" altLang="zh-CN" dirty="0" smtClean="0"/>
          </a:p>
          <a:p>
            <a:r>
              <a:rPr lang="zh-CN" altLang="en-US" dirty="0" smtClean="0"/>
              <a:t>参数名称的定义分成两种情况：</a:t>
            </a:r>
            <a:endParaRPr lang="en-US" altLang="zh-CN" dirty="0" smtClean="0"/>
          </a:p>
          <a:p>
            <a:r>
              <a:rPr lang="en-US" altLang="zh-CN" dirty="0" smtClean="0"/>
              <a:t>1</a:t>
            </a:r>
            <a:r>
              <a:rPr lang="zh-CN" altLang="en-US" dirty="0" smtClean="0"/>
              <a:t>、独立参数单独进行定义</a:t>
            </a:r>
            <a:endParaRPr lang="en-US" altLang="zh-CN" dirty="0" smtClean="0"/>
          </a:p>
          <a:p>
            <a:r>
              <a:rPr lang="en-US" altLang="zh-CN" dirty="0"/>
              <a:t> </a:t>
            </a:r>
            <a:r>
              <a:rPr lang="en-US" altLang="zh-CN" dirty="0" smtClean="0"/>
              <a:t>         </a:t>
            </a:r>
            <a:r>
              <a:rPr lang="zh-CN" altLang="en-US" dirty="0" smtClean="0"/>
              <a:t>如：</a:t>
            </a:r>
            <a:r>
              <a:rPr lang="en-US" altLang="zh-CN" dirty="0" err="1" smtClean="0"/>
              <a:t>searchContent</a:t>
            </a:r>
            <a:endParaRPr lang="en-US" altLang="zh-CN" dirty="0" smtClean="0"/>
          </a:p>
          <a:p>
            <a:r>
              <a:rPr lang="en-US" altLang="zh-CN" dirty="0" smtClean="0"/>
              <a:t>2</a:t>
            </a:r>
            <a:r>
              <a:rPr lang="zh-CN" altLang="en-US" dirty="0" smtClean="0"/>
              <a:t>、多个具有关联性的参数需要将其定义在一起，采用短横线（</a:t>
            </a:r>
            <a:r>
              <a:rPr lang="en-US" altLang="zh-CN" dirty="0" smtClean="0"/>
              <a:t>-</a:t>
            </a:r>
            <a:r>
              <a:rPr lang="zh-CN" altLang="en-US" dirty="0" smtClean="0"/>
              <a:t>）进行连接</a:t>
            </a:r>
            <a:endParaRPr lang="en-US" altLang="zh-CN" dirty="0" smtClean="0"/>
          </a:p>
          <a:p>
            <a:r>
              <a:rPr lang="en-US" altLang="zh-CN" dirty="0"/>
              <a:t> </a:t>
            </a:r>
            <a:r>
              <a:rPr lang="en-US" altLang="zh-CN" dirty="0" smtClean="0"/>
              <a:t>         </a:t>
            </a:r>
            <a:r>
              <a:rPr lang="zh-CN" altLang="en-US" dirty="0" smtClean="0"/>
              <a:t>如：</a:t>
            </a:r>
            <a:r>
              <a:rPr lang="en-US" altLang="zh-CN" dirty="0" smtClean="0"/>
              <a:t>username</a:t>
            </a:r>
            <a:r>
              <a:rPr lang="en-US" altLang="zh-CN" dirty="0" smtClean="0">
                <a:solidFill>
                  <a:srgbClr val="FF0000"/>
                </a:solidFill>
              </a:rPr>
              <a:t>-</a:t>
            </a:r>
            <a:r>
              <a:rPr lang="en-US" altLang="zh-CN" dirty="0" smtClean="0"/>
              <a:t>password</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数据驱动详述</a:t>
            </a:r>
            <a:endParaRPr lang="zh-CN" altLang="en-US" sz="3600" dirty="0"/>
          </a:p>
        </p:txBody>
      </p:sp>
      <p:sp>
        <p:nvSpPr>
          <p:cNvPr id="2" name="文本框 1"/>
          <p:cNvSpPr txBox="1"/>
          <p:nvPr/>
        </p:nvSpPr>
        <p:spPr>
          <a:xfrm>
            <a:off x="478971" y="766354"/>
            <a:ext cx="11495455" cy="3970318"/>
          </a:xfrm>
          <a:prstGeom prst="rect">
            <a:avLst/>
          </a:prstGeom>
          <a:noFill/>
        </p:spPr>
        <p:txBody>
          <a:bodyPr wrap="none" rtlCol="0">
            <a:spAutoFit/>
          </a:bodyPr>
          <a:lstStyle/>
          <a:p>
            <a:r>
              <a:rPr lang="zh-CN" altLang="en-US" b="1" dirty="0" smtClean="0"/>
              <a:t>二、数据源指定：</a:t>
            </a:r>
            <a:endParaRPr lang="en-US" altLang="zh-CN" b="1" dirty="0" smtClean="0"/>
          </a:p>
          <a:p>
            <a:endParaRPr lang="en-US" altLang="zh-CN" b="1" dirty="0"/>
          </a:p>
          <a:p>
            <a:r>
              <a:rPr lang="zh-CN" altLang="en-US" dirty="0"/>
              <a:t>支持三种</a:t>
            </a:r>
            <a:r>
              <a:rPr lang="zh-CN" altLang="en-US" dirty="0" smtClean="0"/>
              <a:t>方式：</a:t>
            </a:r>
            <a:endParaRPr lang="en-US" altLang="zh-CN" dirty="0"/>
          </a:p>
          <a:p>
            <a:r>
              <a:rPr lang="en-US" altLang="zh-CN" dirty="0" smtClean="0"/>
              <a:t>1</a:t>
            </a:r>
            <a:r>
              <a:rPr lang="zh-CN" altLang="en-US" dirty="0" smtClean="0"/>
              <a:t>、在 </a:t>
            </a:r>
            <a:r>
              <a:rPr lang="en-US" altLang="zh-CN" dirty="0"/>
              <a:t>YAML/JSON </a:t>
            </a:r>
            <a:r>
              <a:rPr lang="zh-CN" altLang="en-US" dirty="0"/>
              <a:t>中直接指定参数列表</a:t>
            </a:r>
            <a:endParaRPr lang="zh-CN" altLang="en-US" dirty="0"/>
          </a:p>
          <a:p>
            <a:r>
              <a:rPr lang="en-US" altLang="zh-CN" dirty="0" smtClean="0"/>
              <a:t>2</a:t>
            </a:r>
            <a:r>
              <a:rPr lang="zh-CN" altLang="en-US" dirty="0" smtClean="0"/>
              <a:t>、通过</a:t>
            </a:r>
            <a:r>
              <a:rPr lang="zh-CN" altLang="en-US" dirty="0"/>
              <a:t>内置的 </a:t>
            </a:r>
            <a:r>
              <a:rPr lang="en-US" altLang="zh-CN" dirty="0"/>
              <a:t>parameterize</a:t>
            </a:r>
            <a:r>
              <a:rPr lang="zh-CN" altLang="en-US" dirty="0"/>
              <a:t>（可简写为</a:t>
            </a:r>
            <a:r>
              <a:rPr lang="en-US" altLang="zh-CN" dirty="0"/>
              <a:t>P</a:t>
            </a:r>
            <a:r>
              <a:rPr lang="zh-CN" altLang="en-US" dirty="0"/>
              <a:t>）函数引用 </a:t>
            </a:r>
            <a:r>
              <a:rPr lang="en-US" altLang="zh-CN" dirty="0"/>
              <a:t>CSV </a:t>
            </a:r>
            <a:r>
              <a:rPr lang="zh-CN" altLang="en-US" dirty="0"/>
              <a:t>文件</a:t>
            </a:r>
            <a:endParaRPr lang="zh-CN" altLang="en-US" dirty="0"/>
          </a:p>
          <a:p>
            <a:r>
              <a:rPr lang="en-US" altLang="zh-CN" dirty="0" smtClean="0"/>
              <a:t>3</a:t>
            </a:r>
            <a:r>
              <a:rPr lang="zh-CN" altLang="en-US" dirty="0" smtClean="0"/>
              <a:t>、调用 </a:t>
            </a:r>
            <a:r>
              <a:rPr lang="en-US" altLang="zh-CN" dirty="0"/>
              <a:t>debugtalk.py </a:t>
            </a:r>
            <a:r>
              <a:rPr lang="zh-CN" altLang="en-US" dirty="0"/>
              <a:t>中自定义的函数生成参数列表</a:t>
            </a:r>
            <a:endParaRPr lang="zh-CN" altLang="en-US" dirty="0"/>
          </a:p>
          <a:p>
            <a:endParaRPr lang="en-US" altLang="zh-CN" b="1" dirty="0" smtClean="0"/>
          </a:p>
          <a:p>
            <a:r>
              <a:rPr lang="zh-CN" altLang="en-US" dirty="0"/>
              <a:t>在这三种方式中，第一种方式最为简单易用，适合参数列表比较小的情况</a:t>
            </a:r>
            <a:r>
              <a:rPr lang="zh-CN" altLang="en-US" dirty="0" smtClean="0"/>
              <a:t>；</a:t>
            </a:r>
            <a:endParaRPr lang="en-US" altLang="zh-CN" dirty="0" smtClean="0"/>
          </a:p>
          <a:p>
            <a:r>
              <a:rPr lang="zh-CN" altLang="en-US" dirty="0" smtClean="0"/>
              <a:t>第二</a:t>
            </a:r>
            <a:r>
              <a:rPr lang="zh-CN" altLang="en-US" dirty="0"/>
              <a:t>种方式只需要准备 </a:t>
            </a:r>
            <a:r>
              <a:rPr lang="en-US" altLang="zh-CN" dirty="0"/>
              <a:t>CSV </a:t>
            </a:r>
            <a:r>
              <a:rPr lang="zh-CN" altLang="en-US" dirty="0"/>
              <a:t>数据文件，即可实现复杂的数据驱动机制</a:t>
            </a:r>
            <a:r>
              <a:rPr lang="zh-CN" altLang="en-US" dirty="0" smtClean="0"/>
              <a:t>；</a:t>
            </a:r>
            <a:endParaRPr lang="en-US" altLang="zh-CN" dirty="0" smtClean="0"/>
          </a:p>
          <a:p>
            <a:r>
              <a:rPr lang="zh-CN" altLang="en-US" dirty="0" smtClean="0"/>
              <a:t>第三</a:t>
            </a:r>
            <a:r>
              <a:rPr lang="zh-CN" altLang="en-US" dirty="0"/>
              <a:t>种方式最为灵活，可在 </a:t>
            </a:r>
            <a:r>
              <a:rPr lang="en-US" altLang="zh-CN" dirty="0"/>
              <a:t>debugtalk.py </a:t>
            </a:r>
            <a:r>
              <a:rPr lang="zh-CN" altLang="en-US" dirty="0"/>
              <a:t>通过自定义 </a:t>
            </a:r>
            <a:r>
              <a:rPr lang="en-US" altLang="zh-CN" dirty="0"/>
              <a:t>Python </a:t>
            </a:r>
            <a:r>
              <a:rPr lang="zh-CN" altLang="en-US" dirty="0"/>
              <a:t>函数实现任意场景的数据驱动机制。</a:t>
            </a:r>
            <a:endParaRPr lang="en-US" altLang="zh-CN" b="1" dirty="0" smtClean="0"/>
          </a:p>
          <a:p>
            <a:endParaRPr lang="en-US" altLang="zh-CN" b="1" dirty="0"/>
          </a:p>
          <a:p>
            <a:r>
              <a:rPr lang="zh-CN" altLang="en-US" dirty="0"/>
              <a:t>三种方式可根据实际项目需求进行灵活选择，同时支持多种方式的组合使用</a:t>
            </a:r>
            <a:r>
              <a:rPr lang="zh-CN" altLang="en-US" dirty="0" smtClean="0"/>
              <a:t>。</a:t>
            </a:r>
            <a:endParaRPr lang="en-US" altLang="zh-CN" dirty="0" smtClean="0"/>
          </a:p>
          <a:p>
            <a:r>
              <a:rPr lang="zh-CN" altLang="en-US" dirty="0" smtClean="0"/>
              <a:t>假如</a:t>
            </a:r>
            <a:r>
              <a:rPr lang="zh-CN" altLang="en-US" dirty="0"/>
              <a:t>测试用例中定义了多个参数，那么测试用例在运行时会对参数进行笛卡尔积组合，覆盖所有参数组合情况。</a:t>
            </a:r>
            <a:endParaRPr lang="en-US" altLang="zh-CN" b="1" dirty="0" smtClean="0"/>
          </a:p>
          <a:p>
            <a:endParaRPr lang="en-US" altLang="zh-CN" b="1"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数据驱动详述</a:t>
            </a:r>
            <a:endParaRPr lang="zh-CN" altLang="en-US" sz="3600" dirty="0"/>
          </a:p>
        </p:txBody>
      </p:sp>
      <p:sp>
        <p:nvSpPr>
          <p:cNvPr id="2" name="文本框 1"/>
          <p:cNvSpPr txBox="1"/>
          <p:nvPr/>
        </p:nvSpPr>
        <p:spPr>
          <a:xfrm>
            <a:off x="478971" y="766354"/>
            <a:ext cx="8997528" cy="2031325"/>
          </a:xfrm>
          <a:prstGeom prst="rect">
            <a:avLst/>
          </a:prstGeom>
          <a:noFill/>
        </p:spPr>
        <p:txBody>
          <a:bodyPr wrap="none" rtlCol="0">
            <a:spAutoFit/>
          </a:bodyPr>
          <a:lstStyle/>
          <a:p>
            <a:r>
              <a:rPr lang="zh-CN" altLang="en-US" b="1" dirty="0" smtClean="0"/>
              <a:t>三、数据源指定：</a:t>
            </a:r>
            <a:endParaRPr lang="en-US" altLang="zh-CN" b="1" dirty="0"/>
          </a:p>
          <a:p>
            <a:r>
              <a:rPr lang="zh-CN" altLang="en-US" dirty="0"/>
              <a:t>针对数据源的不同指定方式，参数的准备方式也各不相同</a:t>
            </a:r>
            <a:r>
              <a:rPr lang="zh-CN" altLang="en-US" dirty="0" smtClean="0"/>
              <a:t>。</a:t>
            </a:r>
            <a:endParaRPr lang="en-US" altLang="zh-CN" dirty="0" smtClean="0"/>
          </a:p>
          <a:p>
            <a:endParaRPr lang="en-US" altLang="zh-CN" dirty="0" smtClean="0"/>
          </a:p>
          <a:p>
            <a:r>
              <a:rPr lang="en-US" altLang="zh-CN" b="1" dirty="0" smtClean="0"/>
              <a:t>1</a:t>
            </a:r>
            <a:r>
              <a:rPr lang="zh-CN" altLang="en-US" b="1" dirty="0"/>
              <a:t>、直接指定参数列表</a:t>
            </a:r>
            <a:endParaRPr lang="zh-CN" altLang="en-US" b="1" dirty="0"/>
          </a:p>
          <a:p>
            <a:r>
              <a:rPr lang="zh-CN" altLang="en-US" dirty="0"/>
              <a:t>对于参数列表比较小的情况，最简单的方式是直接在 </a:t>
            </a:r>
            <a:r>
              <a:rPr lang="en-US" altLang="zh-CN" dirty="0"/>
              <a:t>YAML/JSON </a:t>
            </a:r>
            <a:r>
              <a:rPr lang="zh-CN" altLang="en-US" dirty="0"/>
              <a:t>中指定参数列表内容</a:t>
            </a:r>
            <a:r>
              <a:rPr lang="zh-CN" altLang="en-US" dirty="0" smtClean="0"/>
              <a:t>。</a:t>
            </a:r>
            <a:endParaRPr lang="en-US" altLang="zh-CN" dirty="0" smtClean="0"/>
          </a:p>
          <a:p>
            <a:endParaRPr lang="en-US" altLang="zh-CN" b="1" dirty="0"/>
          </a:p>
          <a:p>
            <a:endParaRPr lang="en-US" altLang="zh-CN" b="1" dirty="0" smtClean="0"/>
          </a:p>
        </p:txBody>
      </p:sp>
      <p:pic>
        <p:nvPicPr>
          <p:cNvPr id="6" name="图片 5"/>
          <p:cNvPicPr>
            <a:picLocks noChangeAspect="1"/>
          </p:cNvPicPr>
          <p:nvPr/>
        </p:nvPicPr>
        <p:blipFill>
          <a:blip r:embed="rId1"/>
          <a:stretch>
            <a:fillRect/>
          </a:stretch>
        </p:blipFill>
        <p:spPr>
          <a:xfrm>
            <a:off x="681178" y="2318708"/>
            <a:ext cx="5414822" cy="4198570"/>
          </a:xfrm>
          <a:prstGeom prst="rect">
            <a:avLst/>
          </a:prstGeom>
        </p:spPr>
      </p:pic>
      <p:pic>
        <p:nvPicPr>
          <p:cNvPr id="8" name="图片 7"/>
          <p:cNvPicPr>
            <a:picLocks noChangeAspect="1"/>
          </p:cNvPicPr>
          <p:nvPr/>
        </p:nvPicPr>
        <p:blipFill>
          <a:blip r:embed="rId2"/>
          <a:stretch>
            <a:fillRect/>
          </a:stretch>
        </p:blipFill>
        <p:spPr>
          <a:xfrm>
            <a:off x="6298207" y="2318708"/>
            <a:ext cx="5698266" cy="3541446"/>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数据驱动详述</a:t>
            </a:r>
            <a:endParaRPr lang="zh-CN" altLang="en-US" sz="3600" dirty="0"/>
          </a:p>
        </p:txBody>
      </p:sp>
      <p:sp>
        <p:nvSpPr>
          <p:cNvPr id="2" name="文本框 1"/>
          <p:cNvSpPr txBox="1"/>
          <p:nvPr/>
        </p:nvSpPr>
        <p:spPr>
          <a:xfrm>
            <a:off x="539931" y="574765"/>
            <a:ext cx="10806163" cy="2585323"/>
          </a:xfrm>
          <a:prstGeom prst="rect">
            <a:avLst/>
          </a:prstGeom>
          <a:noFill/>
        </p:spPr>
        <p:txBody>
          <a:bodyPr wrap="none" rtlCol="0">
            <a:spAutoFit/>
          </a:bodyPr>
          <a:lstStyle/>
          <a:p>
            <a:r>
              <a:rPr lang="en-US" altLang="zh-CN" b="1" dirty="0" smtClean="0"/>
              <a:t>2</a:t>
            </a:r>
            <a:r>
              <a:rPr lang="zh-CN" altLang="en-US" b="1" dirty="0" smtClean="0"/>
              <a:t>、</a:t>
            </a:r>
            <a:r>
              <a:rPr lang="zh-CN" altLang="en-US" b="1" dirty="0"/>
              <a:t>引用 </a:t>
            </a:r>
            <a:r>
              <a:rPr lang="en-US" altLang="zh-CN" b="1" dirty="0"/>
              <a:t>CSV </a:t>
            </a:r>
            <a:r>
              <a:rPr lang="zh-CN" altLang="en-US" b="1" dirty="0"/>
              <a:t>数据文件</a:t>
            </a:r>
            <a:endParaRPr lang="zh-CN" altLang="en-US" b="1" dirty="0"/>
          </a:p>
          <a:p>
            <a:r>
              <a:rPr lang="zh-CN" altLang="en-US" dirty="0"/>
              <a:t>对于已有参数列表，并且数据量比较大的情况，比较适合的方式是将参数列表值存储在 </a:t>
            </a:r>
            <a:r>
              <a:rPr lang="en-US" altLang="zh-CN" dirty="0"/>
              <a:t>CSV </a:t>
            </a:r>
            <a:r>
              <a:rPr lang="zh-CN" altLang="en-US" dirty="0"/>
              <a:t>数据文件中</a:t>
            </a:r>
            <a:r>
              <a:rPr lang="zh-CN" altLang="en-US" dirty="0" smtClean="0"/>
              <a:t>。</a:t>
            </a:r>
            <a:endParaRPr lang="en-US" altLang="zh-CN" dirty="0" smtClean="0"/>
          </a:p>
          <a:p>
            <a:endParaRPr lang="en-US" altLang="zh-CN" b="1" dirty="0"/>
          </a:p>
          <a:p>
            <a:r>
              <a:rPr lang="zh-CN" altLang="en-US" dirty="0" smtClean="0"/>
              <a:t>对于 </a:t>
            </a:r>
            <a:r>
              <a:rPr lang="en-US" altLang="zh-CN" dirty="0"/>
              <a:t>CSV </a:t>
            </a:r>
            <a:r>
              <a:rPr lang="zh-CN" altLang="en-US" dirty="0"/>
              <a:t>数据文件，需要遵循如下几项约定的规则：</a:t>
            </a:r>
            <a:endParaRPr lang="zh-CN" altLang="en-US" dirty="0"/>
          </a:p>
          <a:p>
            <a:r>
              <a:rPr lang="en-US" altLang="zh-CN" dirty="0" smtClean="0"/>
              <a:t>A</a:t>
            </a:r>
            <a:r>
              <a:rPr lang="zh-CN" altLang="en-US" dirty="0" smtClean="0"/>
              <a:t>、文件</a:t>
            </a:r>
            <a:r>
              <a:rPr lang="zh-CN" altLang="en-US" dirty="0"/>
              <a:t>需放置在与测试用例文件相同的目录中；</a:t>
            </a:r>
            <a:endParaRPr lang="zh-CN" altLang="en-US" dirty="0"/>
          </a:p>
          <a:p>
            <a:r>
              <a:rPr lang="en-US" altLang="zh-CN" dirty="0" smtClean="0"/>
              <a:t>B</a:t>
            </a:r>
            <a:r>
              <a:rPr lang="zh-CN" altLang="en-US" dirty="0" smtClean="0"/>
              <a:t>、</a:t>
            </a:r>
            <a:r>
              <a:rPr lang="en-US" altLang="zh-CN" dirty="0" smtClean="0"/>
              <a:t>CSV </a:t>
            </a:r>
            <a:r>
              <a:rPr lang="zh-CN" altLang="en-US" dirty="0"/>
              <a:t>文件中的第一行必须为参数名称，从第二行开始为参数值，每个（组）值占一行；</a:t>
            </a:r>
            <a:endParaRPr lang="zh-CN" altLang="en-US" dirty="0"/>
          </a:p>
          <a:p>
            <a:r>
              <a:rPr lang="en-US" altLang="zh-CN" dirty="0" smtClean="0"/>
              <a:t>C</a:t>
            </a:r>
            <a:r>
              <a:rPr lang="zh-CN" altLang="en-US" dirty="0" smtClean="0"/>
              <a:t>、若</a:t>
            </a:r>
            <a:r>
              <a:rPr lang="zh-CN" altLang="en-US" dirty="0"/>
              <a:t>同一个 </a:t>
            </a:r>
            <a:r>
              <a:rPr lang="en-US" altLang="zh-CN" dirty="0"/>
              <a:t>CSV </a:t>
            </a:r>
            <a:r>
              <a:rPr lang="zh-CN" altLang="en-US" dirty="0"/>
              <a:t>文件中具有多个参数，则参数名称和数值的间隔符需实用英文逗号</a:t>
            </a:r>
            <a:r>
              <a:rPr lang="zh-CN" altLang="en-US" dirty="0" smtClean="0"/>
              <a:t>。</a:t>
            </a:r>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1"/>
          <a:stretch>
            <a:fillRect/>
          </a:stretch>
        </p:blipFill>
        <p:spPr>
          <a:xfrm>
            <a:off x="6206153" y="3576739"/>
            <a:ext cx="4996282" cy="3119744"/>
          </a:xfrm>
          <a:prstGeom prst="rect">
            <a:avLst/>
          </a:prstGeom>
        </p:spPr>
      </p:pic>
      <p:pic>
        <p:nvPicPr>
          <p:cNvPr id="6" name="图片 5"/>
          <p:cNvPicPr>
            <a:picLocks noChangeAspect="1"/>
          </p:cNvPicPr>
          <p:nvPr/>
        </p:nvPicPr>
        <p:blipFill>
          <a:blip r:embed="rId2"/>
          <a:stretch>
            <a:fillRect/>
          </a:stretch>
        </p:blipFill>
        <p:spPr>
          <a:xfrm>
            <a:off x="224583" y="2657475"/>
            <a:ext cx="5718429" cy="4039008"/>
          </a:xfrm>
          <a:prstGeom prst="rect">
            <a:avLst/>
          </a:prstGeom>
        </p:spPr>
      </p:pic>
      <p:pic>
        <p:nvPicPr>
          <p:cNvPr id="8" name="图片 7"/>
          <p:cNvPicPr>
            <a:picLocks noChangeAspect="1"/>
          </p:cNvPicPr>
          <p:nvPr/>
        </p:nvPicPr>
        <p:blipFill>
          <a:blip r:embed="rId3"/>
          <a:stretch>
            <a:fillRect/>
          </a:stretch>
        </p:blipFill>
        <p:spPr>
          <a:xfrm>
            <a:off x="8907694" y="2641851"/>
            <a:ext cx="2924175" cy="590550"/>
          </a:xfrm>
          <a:prstGeom prst="rect">
            <a:avLst/>
          </a:prstGeom>
        </p:spPr>
      </p:pic>
      <p:pic>
        <p:nvPicPr>
          <p:cNvPr id="10" name="图片 9"/>
          <p:cNvPicPr>
            <a:picLocks noChangeAspect="1"/>
          </p:cNvPicPr>
          <p:nvPr/>
        </p:nvPicPr>
        <p:blipFill>
          <a:blip r:embed="rId4"/>
          <a:stretch>
            <a:fillRect/>
          </a:stretch>
        </p:blipFill>
        <p:spPr>
          <a:xfrm>
            <a:off x="6206153" y="2656139"/>
            <a:ext cx="2438400" cy="5619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数据驱动详述</a:t>
            </a:r>
            <a:endParaRPr lang="zh-CN" altLang="en-US" sz="3600" dirty="0"/>
          </a:p>
        </p:txBody>
      </p:sp>
      <p:sp>
        <p:nvSpPr>
          <p:cNvPr id="2" name="文本框 1"/>
          <p:cNvSpPr txBox="1"/>
          <p:nvPr/>
        </p:nvSpPr>
        <p:spPr>
          <a:xfrm>
            <a:off x="583475" y="670560"/>
            <a:ext cx="9852505" cy="1200329"/>
          </a:xfrm>
          <a:prstGeom prst="rect">
            <a:avLst/>
          </a:prstGeom>
          <a:noFill/>
        </p:spPr>
        <p:txBody>
          <a:bodyPr wrap="none" rtlCol="0">
            <a:spAutoFit/>
          </a:bodyPr>
          <a:lstStyle/>
          <a:p>
            <a:r>
              <a:rPr lang="en-US" altLang="zh-CN" b="1" dirty="0" smtClean="0"/>
              <a:t>3</a:t>
            </a:r>
            <a:r>
              <a:rPr lang="zh-CN" altLang="en-US" b="1" dirty="0" smtClean="0"/>
              <a:t>、</a:t>
            </a:r>
            <a:r>
              <a:rPr lang="zh-CN" altLang="en-US" b="1" dirty="0"/>
              <a:t>自定义函数生成参数</a:t>
            </a:r>
            <a:r>
              <a:rPr lang="zh-CN" altLang="en-US" b="1" dirty="0" smtClean="0"/>
              <a:t>列表：</a:t>
            </a:r>
            <a:endParaRPr lang="en-US" altLang="zh-CN" b="1" dirty="0" smtClean="0"/>
          </a:p>
          <a:p>
            <a:r>
              <a:rPr lang="zh-CN" altLang="en-US" dirty="0"/>
              <a:t>对于没有现成参数列表，或者需要更灵活的方式动态生成参数的情况</a:t>
            </a:r>
            <a:r>
              <a:rPr lang="zh-CN" altLang="en-US" dirty="0" smtClean="0"/>
              <a:t>，</a:t>
            </a:r>
            <a:endParaRPr lang="en-US" altLang="zh-CN" dirty="0" smtClean="0"/>
          </a:p>
          <a:p>
            <a:r>
              <a:rPr lang="zh-CN" altLang="en-US" dirty="0" smtClean="0"/>
              <a:t>可以</a:t>
            </a:r>
            <a:r>
              <a:rPr lang="zh-CN" altLang="en-US" dirty="0"/>
              <a:t>通过在 </a:t>
            </a:r>
            <a:r>
              <a:rPr lang="en-US" altLang="zh-CN" dirty="0"/>
              <a:t>debugtalk.py </a:t>
            </a:r>
            <a:r>
              <a:rPr lang="zh-CN" altLang="en-US" dirty="0"/>
              <a:t>中自定义函数生成参数列表，并在 </a:t>
            </a:r>
            <a:r>
              <a:rPr lang="en-US" altLang="zh-CN" dirty="0"/>
              <a:t>YAML/JSON </a:t>
            </a:r>
            <a:r>
              <a:rPr lang="zh-CN" altLang="en-US" dirty="0"/>
              <a:t>引用自定义函数的方式</a:t>
            </a:r>
            <a:r>
              <a:rPr lang="zh-CN" altLang="en-US" dirty="0" smtClean="0"/>
              <a:t>。</a:t>
            </a:r>
            <a:endParaRPr lang="en-US" altLang="zh-CN" dirty="0" smtClean="0"/>
          </a:p>
          <a:p>
            <a:endParaRPr lang="en-US" altLang="zh-CN" b="1" dirty="0"/>
          </a:p>
        </p:txBody>
      </p:sp>
      <p:pic>
        <p:nvPicPr>
          <p:cNvPr id="3" name="图片 2"/>
          <p:cNvPicPr>
            <a:picLocks noChangeAspect="1"/>
          </p:cNvPicPr>
          <p:nvPr/>
        </p:nvPicPr>
        <p:blipFill>
          <a:blip r:embed="rId1"/>
          <a:stretch>
            <a:fillRect/>
          </a:stretch>
        </p:blipFill>
        <p:spPr>
          <a:xfrm>
            <a:off x="5805818" y="3719828"/>
            <a:ext cx="5126479" cy="3138172"/>
          </a:xfrm>
          <a:prstGeom prst="rect">
            <a:avLst/>
          </a:prstGeom>
        </p:spPr>
      </p:pic>
      <p:pic>
        <p:nvPicPr>
          <p:cNvPr id="5" name="图片 4"/>
          <p:cNvPicPr>
            <a:picLocks noChangeAspect="1"/>
          </p:cNvPicPr>
          <p:nvPr/>
        </p:nvPicPr>
        <p:blipFill>
          <a:blip r:embed="rId2"/>
          <a:stretch>
            <a:fillRect/>
          </a:stretch>
        </p:blipFill>
        <p:spPr>
          <a:xfrm>
            <a:off x="302214" y="1680754"/>
            <a:ext cx="4605346" cy="3182166"/>
          </a:xfrm>
          <a:prstGeom prst="rect">
            <a:avLst/>
          </a:prstGeom>
        </p:spPr>
      </p:pic>
      <p:pic>
        <p:nvPicPr>
          <p:cNvPr id="7" name="图片 6"/>
          <p:cNvPicPr>
            <a:picLocks noChangeAspect="1"/>
          </p:cNvPicPr>
          <p:nvPr/>
        </p:nvPicPr>
        <p:blipFill>
          <a:blip r:embed="rId3"/>
          <a:stretch>
            <a:fillRect/>
          </a:stretch>
        </p:blipFill>
        <p:spPr>
          <a:xfrm>
            <a:off x="5805818" y="1620221"/>
            <a:ext cx="5057775" cy="18002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文件上传</a:t>
            </a:r>
            <a:endParaRPr lang="zh-CN" altLang="en-US" sz="3600" dirty="0"/>
          </a:p>
        </p:txBody>
      </p:sp>
      <p:sp>
        <p:nvSpPr>
          <p:cNvPr id="2" name="文本框 1"/>
          <p:cNvSpPr txBox="1"/>
          <p:nvPr/>
        </p:nvSpPr>
        <p:spPr>
          <a:xfrm>
            <a:off x="583475" y="670560"/>
            <a:ext cx="7678420" cy="922020"/>
          </a:xfrm>
          <a:prstGeom prst="rect">
            <a:avLst/>
          </a:prstGeom>
          <a:noFill/>
        </p:spPr>
        <p:txBody>
          <a:bodyPr wrap="none" rtlCol="0">
            <a:spAutoFit/>
          </a:bodyPr>
          <a:lstStyle/>
          <a:p>
            <a:pPr algn="l"/>
            <a:r>
              <a:rPr lang="en-US" altLang="zh-CN" b="1" dirty="0" smtClean="0"/>
              <a:t>1</a:t>
            </a:r>
            <a:r>
              <a:rPr lang="zh-CN" altLang="en-US" b="1" dirty="0" smtClean="0"/>
              <a:t>、接口中上传文件：</a:t>
            </a:r>
            <a:endParaRPr lang="en-US" altLang="zh-CN" b="1" dirty="0" smtClean="0"/>
          </a:p>
          <a:p>
            <a:pPr algn="l"/>
            <a:r>
              <a:rPr lang="zh-CN" altLang="en-US" dirty="0" smtClean="0"/>
              <a:t>  在测试用例</a:t>
            </a:r>
            <a:r>
              <a:rPr lang="en-US" altLang="zh-CN" dirty="0" smtClean="0"/>
              <a:t>json</a:t>
            </a:r>
            <a:r>
              <a:rPr lang="zh-CN" altLang="en-US" dirty="0" smtClean="0"/>
              <a:t>文件中增加</a:t>
            </a:r>
            <a:r>
              <a:rPr lang="zh-CN" altLang="en-US" dirty="0" smtClean="0">
                <a:solidFill>
                  <a:srgbClr val="FF0000"/>
                </a:solidFill>
              </a:rPr>
              <a:t>files</a:t>
            </a:r>
            <a:r>
              <a:rPr lang="zh-CN" altLang="en-US" dirty="0" smtClean="0"/>
              <a:t>字段，并按指定格式传参，实现文件上传。</a:t>
            </a:r>
            <a:endParaRPr lang="en-US" altLang="zh-CN" dirty="0" smtClean="0"/>
          </a:p>
          <a:p>
            <a:endParaRPr lang="en-US" altLang="zh-CN" b="1" dirty="0"/>
          </a:p>
        </p:txBody>
      </p:sp>
      <p:pic>
        <p:nvPicPr>
          <p:cNvPr id="4" name="图片 3" descr="file"/>
          <p:cNvPicPr>
            <a:picLocks noChangeAspect="1"/>
          </p:cNvPicPr>
          <p:nvPr/>
        </p:nvPicPr>
        <p:blipFill>
          <a:blip r:embed="rId1"/>
          <a:stretch>
            <a:fillRect/>
          </a:stretch>
        </p:blipFill>
        <p:spPr>
          <a:xfrm>
            <a:off x="860425" y="1318260"/>
            <a:ext cx="10720070" cy="548068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t>Hook</a:t>
            </a:r>
            <a:r>
              <a:rPr lang="zh-CN" altLang="en-US" sz="3600" dirty="0" smtClean="0"/>
              <a:t>机制</a:t>
            </a:r>
            <a:endParaRPr lang="zh-CN" altLang="en-US" sz="3600" dirty="0"/>
          </a:p>
        </p:txBody>
      </p:sp>
      <p:sp>
        <p:nvSpPr>
          <p:cNvPr id="10" name="文本框 9"/>
          <p:cNvSpPr txBox="1"/>
          <p:nvPr/>
        </p:nvSpPr>
        <p:spPr>
          <a:xfrm>
            <a:off x="234881" y="787978"/>
            <a:ext cx="11957119" cy="3416320"/>
          </a:xfrm>
          <a:prstGeom prst="rect">
            <a:avLst/>
          </a:prstGeom>
          <a:noFill/>
        </p:spPr>
        <p:txBody>
          <a:bodyPr wrap="none" rtlCol="0">
            <a:spAutoFit/>
          </a:bodyPr>
          <a:lstStyle/>
          <a:p>
            <a:r>
              <a:rPr lang="en-US" altLang="zh-CN" dirty="0" smtClean="0"/>
              <a:t>Hook</a:t>
            </a:r>
            <a:r>
              <a:rPr lang="zh-CN" altLang="en-US" dirty="0" smtClean="0"/>
              <a:t>机制：</a:t>
            </a:r>
            <a:endParaRPr lang="en-US" altLang="zh-CN" dirty="0" smtClean="0"/>
          </a:p>
          <a:p>
            <a:r>
              <a:rPr lang="zh-CN" altLang="en-US" dirty="0"/>
              <a:t>在自动化测试中，通常在测试开始前需要做一些预处理操作</a:t>
            </a:r>
            <a:r>
              <a:rPr lang="zh-CN" altLang="en-US" dirty="0" smtClean="0"/>
              <a:t>，以及</a:t>
            </a:r>
            <a:r>
              <a:rPr lang="zh-CN" altLang="en-US" dirty="0"/>
              <a:t>在测试结束后做一些清理性的工作。</a:t>
            </a:r>
            <a:endParaRPr lang="zh-CN" altLang="en-US" dirty="0"/>
          </a:p>
          <a:p>
            <a:r>
              <a:rPr lang="zh-CN" altLang="en-US" dirty="0"/>
              <a:t>例如，测试使用手机号注册账号的接口：</a:t>
            </a:r>
            <a:endParaRPr lang="zh-CN" altLang="en-US" dirty="0"/>
          </a:p>
          <a:p>
            <a:r>
              <a:rPr lang="zh-CN" altLang="en-US" dirty="0"/>
              <a:t>测试开始前需要确保该手机号未进行过注册，常用的做法是先在数据库中删除该手机号相关的账号数据（若存在）；</a:t>
            </a:r>
            <a:endParaRPr lang="zh-CN" altLang="en-US" dirty="0"/>
          </a:p>
          <a:p>
            <a:r>
              <a:rPr lang="zh-CN" altLang="en-US" dirty="0"/>
              <a:t>测试结束后，为了减少对测试环境的影响，常用的做法是在数据库中将本次测试产生的相关数据删除掉。</a:t>
            </a:r>
            <a:endParaRPr lang="zh-CN" altLang="en-US" dirty="0"/>
          </a:p>
          <a:p>
            <a:r>
              <a:rPr lang="zh-CN" altLang="en-US" dirty="0"/>
              <a:t>显然，在自动化测试中的这类预处理操作和清理性工作，由人工来做肯定是不合适的</a:t>
            </a:r>
            <a:r>
              <a:rPr lang="zh-CN" altLang="en-US" dirty="0" smtClean="0"/>
              <a:t>，我们</a:t>
            </a:r>
            <a:r>
              <a:rPr lang="zh-CN" altLang="en-US" dirty="0"/>
              <a:t>最好的方式还是在</a:t>
            </a:r>
            <a:r>
              <a:rPr lang="zh-CN" altLang="en-US" dirty="0" smtClean="0"/>
              <a:t>测试</a:t>
            </a:r>
            <a:endParaRPr lang="en-US" altLang="zh-CN" dirty="0" smtClean="0"/>
          </a:p>
          <a:p>
            <a:r>
              <a:rPr lang="zh-CN" altLang="en-US" dirty="0" smtClean="0"/>
              <a:t>脚本</a:t>
            </a:r>
            <a:r>
              <a:rPr lang="zh-CN" altLang="en-US" dirty="0"/>
              <a:t>中进行实现，也就是我们常说的 </a:t>
            </a:r>
            <a:r>
              <a:rPr lang="en-US" altLang="zh-CN" dirty="0"/>
              <a:t>hook </a:t>
            </a:r>
            <a:r>
              <a:rPr lang="zh-CN" altLang="en-US" dirty="0"/>
              <a:t>机制。</a:t>
            </a:r>
            <a:endParaRPr lang="zh-CN" altLang="en-US" dirty="0"/>
          </a:p>
          <a:p>
            <a:endParaRPr lang="en-US" altLang="zh-CN" dirty="0" smtClean="0"/>
          </a:p>
          <a:p>
            <a:endParaRPr lang="en-US" altLang="zh-CN" dirty="0"/>
          </a:p>
          <a:p>
            <a:endParaRPr lang="en-US" altLang="zh-CN" dirty="0" smtClean="0"/>
          </a:p>
          <a:p>
            <a:endParaRPr lang="en-US" altLang="zh-CN" dirty="0"/>
          </a:p>
          <a:p>
            <a:endParaRPr lang="en-US" altLang="zh-CN" dirty="0"/>
          </a:p>
        </p:txBody>
      </p:sp>
      <p:pic>
        <p:nvPicPr>
          <p:cNvPr id="4" name="图片 3"/>
          <p:cNvPicPr>
            <a:picLocks noChangeAspect="1"/>
          </p:cNvPicPr>
          <p:nvPr/>
        </p:nvPicPr>
        <p:blipFill>
          <a:blip r:embed="rId1"/>
          <a:stretch>
            <a:fillRect/>
          </a:stretch>
        </p:blipFill>
        <p:spPr>
          <a:xfrm>
            <a:off x="6322422" y="4099795"/>
            <a:ext cx="5679753" cy="2213237"/>
          </a:xfrm>
          <a:prstGeom prst="rect">
            <a:avLst/>
          </a:prstGeom>
        </p:spPr>
      </p:pic>
      <p:pic>
        <p:nvPicPr>
          <p:cNvPr id="6" name="图片 5"/>
          <p:cNvPicPr>
            <a:picLocks noChangeAspect="1"/>
          </p:cNvPicPr>
          <p:nvPr/>
        </p:nvPicPr>
        <p:blipFill>
          <a:blip r:embed="rId2"/>
          <a:stretch>
            <a:fillRect/>
          </a:stretch>
        </p:blipFill>
        <p:spPr>
          <a:xfrm>
            <a:off x="6322422" y="3140447"/>
            <a:ext cx="5295900" cy="495300"/>
          </a:xfrm>
          <a:prstGeom prst="rect">
            <a:avLst/>
          </a:prstGeom>
        </p:spPr>
      </p:pic>
      <p:pic>
        <p:nvPicPr>
          <p:cNvPr id="8" name="图片 7"/>
          <p:cNvPicPr>
            <a:picLocks noChangeAspect="1"/>
          </p:cNvPicPr>
          <p:nvPr/>
        </p:nvPicPr>
        <p:blipFill>
          <a:blip r:embed="rId3"/>
          <a:stretch>
            <a:fillRect/>
          </a:stretch>
        </p:blipFill>
        <p:spPr>
          <a:xfrm>
            <a:off x="322568" y="3140447"/>
            <a:ext cx="5569911" cy="348778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用例分层机制</a:t>
            </a:r>
            <a:endParaRPr lang="zh-CN" altLang="en-US" sz="3600" dirty="0"/>
          </a:p>
        </p:txBody>
      </p:sp>
      <p:sp>
        <p:nvSpPr>
          <p:cNvPr id="2" name="文本框 1"/>
          <p:cNvSpPr txBox="1"/>
          <p:nvPr/>
        </p:nvSpPr>
        <p:spPr>
          <a:xfrm>
            <a:off x="486888" y="941531"/>
            <a:ext cx="9244838" cy="3693319"/>
          </a:xfrm>
          <a:prstGeom prst="rect">
            <a:avLst/>
          </a:prstGeom>
          <a:noFill/>
        </p:spPr>
        <p:txBody>
          <a:bodyPr wrap="none" rtlCol="0">
            <a:spAutoFit/>
          </a:bodyPr>
          <a:lstStyle/>
          <a:p>
            <a:r>
              <a:rPr lang="zh-CN" altLang="en-US" dirty="0" smtClean="0"/>
              <a:t>接口通常会出现在多个测试场景中，而每次都需要对接口进行定义描述，</a:t>
            </a:r>
            <a:endParaRPr lang="en-US" altLang="zh-CN" dirty="0" smtClean="0"/>
          </a:p>
          <a:p>
            <a:r>
              <a:rPr lang="zh-CN" altLang="en-US" dirty="0" smtClean="0"/>
              <a:t>包括请求的</a:t>
            </a:r>
            <a:r>
              <a:rPr lang="en-US" altLang="zh-CN" dirty="0" smtClean="0"/>
              <a:t>URL</a:t>
            </a:r>
            <a:r>
              <a:rPr lang="zh-CN" altLang="en-US" dirty="0" smtClean="0"/>
              <a:t>、</a:t>
            </a:r>
            <a:r>
              <a:rPr lang="en-US" altLang="zh-CN" dirty="0" smtClean="0"/>
              <a:t>Header</a:t>
            </a:r>
            <a:r>
              <a:rPr lang="zh-CN" altLang="en-US" dirty="0" smtClean="0"/>
              <a:t>、</a:t>
            </a:r>
            <a:r>
              <a:rPr lang="en-US" altLang="zh-CN" dirty="0" smtClean="0"/>
              <a:t>Body</a:t>
            </a:r>
            <a:r>
              <a:rPr lang="zh-CN" altLang="en-US" dirty="0" smtClean="0"/>
              <a:t>以及预期响应值，这就会产生大量的重复。</a:t>
            </a:r>
            <a:endParaRPr lang="en-US" altLang="zh-CN" dirty="0" smtClean="0"/>
          </a:p>
          <a:p>
            <a:endParaRPr lang="en-US" altLang="zh-CN" dirty="0"/>
          </a:p>
          <a:p>
            <a:r>
              <a:rPr lang="zh-CN" altLang="en-US" dirty="0" smtClean="0"/>
              <a:t>例如：在某个项目中存在三个测试场景：</a:t>
            </a:r>
            <a:endParaRPr lang="en-US" altLang="zh-CN" dirty="0" smtClean="0"/>
          </a:p>
          <a:p>
            <a:r>
              <a:rPr lang="zh-CN" altLang="en-US" dirty="0" smtClean="0"/>
              <a:t>场景</a:t>
            </a:r>
            <a:r>
              <a:rPr lang="en-US" altLang="zh-CN" dirty="0" smtClean="0"/>
              <a:t>A</a:t>
            </a:r>
            <a:r>
              <a:rPr lang="zh-CN" altLang="en-US" dirty="0" smtClean="0"/>
              <a:t>：</a:t>
            </a:r>
            <a:endParaRPr lang="en-US" altLang="zh-CN" dirty="0" smtClean="0"/>
          </a:p>
          <a:p>
            <a:r>
              <a:rPr lang="en-US" altLang="zh-CN" dirty="0" smtClean="0"/>
              <a:t>        </a:t>
            </a:r>
            <a:r>
              <a:rPr lang="zh-CN" altLang="en-US" dirty="0" smtClean="0"/>
              <a:t>注册新账号（</a:t>
            </a:r>
            <a:r>
              <a:rPr lang="en-US" altLang="zh-CN" dirty="0" smtClean="0"/>
              <a:t>API_1/2</a:t>
            </a:r>
            <a:r>
              <a:rPr lang="zh-CN" altLang="en-US" dirty="0" smtClean="0"/>
              <a:t>）、登录新注册账号（</a:t>
            </a:r>
            <a:r>
              <a:rPr lang="en-US" altLang="zh-CN" dirty="0"/>
              <a:t> </a:t>
            </a:r>
            <a:r>
              <a:rPr lang="en-US" altLang="zh-CN" dirty="0" smtClean="0"/>
              <a:t>API_3/4/5</a:t>
            </a:r>
            <a:r>
              <a:rPr lang="zh-CN" altLang="en-US" dirty="0" smtClean="0"/>
              <a:t>）和查看登录状态（</a:t>
            </a:r>
            <a:r>
              <a:rPr lang="en-US" altLang="zh-CN" dirty="0"/>
              <a:t> </a:t>
            </a:r>
            <a:r>
              <a:rPr lang="en-US" altLang="zh-CN" dirty="0" smtClean="0"/>
              <a:t>API_6 </a:t>
            </a:r>
            <a:r>
              <a:rPr lang="zh-CN" altLang="en-US" dirty="0" smtClean="0"/>
              <a:t>）；</a:t>
            </a:r>
            <a:endParaRPr lang="en-US" altLang="zh-CN" dirty="0" smtClean="0"/>
          </a:p>
          <a:p>
            <a:r>
              <a:rPr lang="zh-CN" altLang="en-US" dirty="0" smtClean="0"/>
              <a:t>场景</a:t>
            </a:r>
            <a:r>
              <a:rPr lang="en-US" altLang="zh-CN" dirty="0" smtClean="0"/>
              <a:t>B</a:t>
            </a:r>
            <a:r>
              <a:rPr lang="zh-CN" altLang="en-US" dirty="0" smtClean="0"/>
              <a:t>：</a:t>
            </a:r>
            <a:endParaRPr lang="en-US" altLang="zh-CN" dirty="0" smtClean="0"/>
          </a:p>
          <a:p>
            <a:r>
              <a:rPr lang="en-US" altLang="zh-CN" dirty="0"/>
              <a:t> </a:t>
            </a:r>
            <a:r>
              <a:rPr lang="en-US" altLang="zh-CN" dirty="0" smtClean="0"/>
              <a:t>      </a:t>
            </a:r>
            <a:r>
              <a:rPr lang="zh-CN" altLang="en-US" dirty="0" smtClean="0"/>
              <a:t>登录已有账号（</a:t>
            </a:r>
            <a:r>
              <a:rPr lang="en-US" altLang="zh-CN" dirty="0"/>
              <a:t> API_3/4/5</a:t>
            </a:r>
            <a:r>
              <a:rPr lang="zh-CN" altLang="en-US" dirty="0" smtClean="0"/>
              <a:t>）和注销登录（</a:t>
            </a:r>
            <a:r>
              <a:rPr lang="en-US" altLang="zh-CN" dirty="0" smtClean="0"/>
              <a:t> API_7</a:t>
            </a:r>
            <a:r>
              <a:rPr lang="en-US" altLang="zh-CN" dirty="0"/>
              <a:t>/</a:t>
            </a:r>
            <a:r>
              <a:rPr lang="en-US" altLang="zh-CN" dirty="0" smtClean="0"/>
              <a:t>8 </a:t>
            </a:r>
            <a:r>
              <a:rPr lang="zh-CN" altLang="en-US" dirty="0"/>
              <a:t>）；</a:t>
            </a:r>
            <a:endParaRPr lang="en-US" altLang="zh-CN" dirty="0"/>
          </a:p>
          <a:p>
            <a:r>
              <a:rPr lang="zh-CN" altLang="en-US" dirty="0" smtClean="0"/>
              <a:t>场景</a:t>
            </a:r>
            <a:r>
              <a:rPr lang="en-US" altLang="zh-CN" dirty="0" smtClean="0"/>
              <a:t>C</a:t>
            </a:r>
            <a:r>
              <a:rPr lang="zh-CN" altLang="en-US" dirty="0" smtClean="0"/>
              <a:t>：</a:t>
            </a:r>
            <a:endParaRPr lang="en-US" altLang="zh-CN" dirty="0" smtClean="0"/>
          </a:p>
          <a:p>
            <a:r>
              <a:rPr lang="en-US" altLang="zh-CN" dirty="0"/>
              <a:t> </a:t>
            </a:r>
            <a:r>
              <a:rPr lang="en-US" altLang="zh-CN" dirty="0" smtClean="0"/>
              <a:t>      </a:t>
            </a:r>
            <a:r>
              <a:rPr lang="zh-CN" altLang="en-US" dirty="0" smtClean="0"/>
              <a:t>注销</a:t>
            </a:r>
            <a:r>
              <a:rPr lang="zh-CN" altLang="en-US" dirty="0"/>
              <a:t>登录（</a:t>
            </a:r>
            <a:r>
              <a:rPr lang="en-US" altLang="zh-CN" dirty="0"/>
              <a:t> API_7/8 </a:t>
            </a:r>
            <a:r>
              <a:rPr lang="zh-CN" altLang="en-US" dirty="0"/>
              <a:t>） </a:t>
            </a:r>
            <a:r>
              <a:rPr lang="zh-CN" altLang="en-US" dirty="0" smtClean="0"/>
              <a:t>、查看</a:t>
            </a:r>
            <a:r>
              <a:rPr lang="zh-CN" altLang="en-US" dirty="0"/>
              <a:t>登录状态（</a:t>
            </a:r>
            <a:r>
              <a:rPr lang="en-US" altLang="zh-CN" dirty="0"/>
              <a:t> API_6 </a:t>
            </a:r>
            <a:r>
              <a:rPr lang="zh-CN" altLang="en-US" dirty="0" smtClean="0"/>
              <a:t>）和</a:t>
            </a:r>
            <a:r>
              <a:rPr lang="zh-CN" altLang="en-US" dirty="0"/>
              <a:t>注册新账号（</a:t>
            </a:r>
            <a:r>
              <a:rPr lang="en-US" altLang="zh-CN" dirty="0"/>
              <a:t>API_1/2</a:t>
            </a:r>
            <a:r>
              <a:rPr lang="zh-CN" altLang="en-US" dirty="0"/>
              <a:t>） </a:t>
            </a:r>
            <a:r>
              <a:rPr lang="zh-CN" altLang="en-US" dirty="0" smtClean="0"/>
              <a:t>。</a:t>
            </a:r>
            <a:endParaRPr lang="en-US" altLang="zh-CN" dirty="0" smtClean="0"/>
          </a:p>
          <a:p>
            <a:endParaRPr lang="en-US" altLang="zh-CN" dirty="0"/>
          </a:p>
          <a:p>
            <a:r>
              <a:rPr lang="zh-CN" altLang="en-US" dirty="0" smtClean="0"/>
              <a:t>按照常规的接口测试用例编写方式，我们需要创建三个场景文件，然后再各个文件中</a:t>
            </a:r>
            <a:endParaRPr lang="en-US" altLang="zh-CN" dirty="0" smtClean="0"/>
          </a:p>
          <a:p>
            <a:r>
              <a:rPr lang="zh-CN" altLang="en-US" dirty="0" smtClean="0"/>
              <a:t>分别描述测试场景相关的接口</a:t>
            </a:r>
            <a:r>
              <a:rPr lang="zh-CN" altLang="en-US" dirty="0"/>
              <a:t>信息。示意图如下所</a:t>
            </a:r>
            <a:r>
              <a:rPr lang="zh-CN" altLang="en-US" dirty="0" smtClean="0"/>
              <a:t>示：</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测试准备</a:t>
            </a:r>
            <a:r>
              <a:rPr lang="en-US" altLang="zh-CN" sz="3600" b="1" dirty="0" smtClean="0"/>
              <a:t>—Fiddler</a:t>
            </a:r>
            <a:r>
              <a:rPr lang="zh-CN" altLang="en-US" sz="3600" b="1" dirty="0" smtClean="0"/>
              <a:t>抓包</a:t>
            </a:r>
            <a:endParaRPr lang="zh-CN" altLang="en-US" sz="3600" dirty="0"/>
          </a:p>
        </p:txBody>
      </p:sp>
      <p:pic>
        <p:nvPicPr>
          <p:cNvPr id="2" name="图片 1"/>
          <p:cNvPicPr>
            <a:picLocks noChangeAspect="1"/>
          </p:cNvPicPr>
          <p:nvPr/>
        </p:nvPicPr>
        <p:blipFill>
          <a:blip r:embed="rId1"/>
          <a:stretch>
            <a:fillRect/>
          </a:stretch>
        </p:blipFill>
        <p:spPr>
          <a:xfrm>
            <a:off x="202995" y="2553516"/>
            <a:ext cx="6286500" cy="3562350"/>
          </a:xfrm>
          <a:prstGeom prst="rect">
            <a:avLst/>
          </a:prstGeom>
        </p:spPr>
      </p:pic>
      <p:pic>
        <p:nvPicPr>
          <p:cNvPr id="5" name="图片 4"/>
          <p:cNvPicPr>
            <a:picLocks noChangeAspect="1"/>
          </p:cNvPicPr>
          <p:nvPr/>
        </p:nvPicPr>
        <p:blipFill>
          <a:blip r:embed="rId2"/>
          <a:stretch>
            <a:fillRect/>
          </a:stretch>
        </p:blipFill>
        <p:spPr>
          <a:xfrm>
            <a:off x="7039383" y="2553516"/>
            <a:ext cx="3895725" cy="3533775"/>
          </a:xfrm>
          <a:prstGeom prst="rect">
            <a:avLst/>
          </a:prstGeom>
        </p:spPr>
      </p:pic>
      <p:sp>
        <p:nvSpPr>
          <p:cNvPr id="3" name="文本框 2"/>
          <p:cNvSpPr txBox="1"/>
          <p:nvPr/>
        </p:nvSpPr>
        <p:spPr>
          <a:xfrm>
            <a:off x="202995" y="1847053"/>
            <a:ext cx="4390241" cy="369332"/>
          </a:xfrm>
          <a:prstGeom prst="rect">
            <a:avLst/>
          </a:prstGeom>
          <a:noFill/>
        </p:spPr>
        <p:txBody>
          <a:bodyPr wrap="none" rtlCol="0">
            <a:spAutoFit/>
          </a:bodyPr>
          <a:lstStyle/>
          <a:p>
            <a:r>
              <a:rPr lang="en-US" altLang="zh-CN" dirty="0" smtClean="0"/>
              <a:t>1</a:t>
            </a:r>
            <a:r>
              <a:rPr lang="zh-CN" altLang="en-US" dirty="0" smtClean="0"/>
              <a:t>、访问</a:t>
            </a:r>
            <a:r>
              <a:rPr lang="en-US" altLang="zh-CN" dirty="0" smtClean="0"/>
              <a:t>http://127.0.0.1:5000/api/get-token</a:t>
            </a:r>
            <a:endParaRPr lang="zh-CN" altLang="en-US" dirty="0"/>
          </a:p>
        </p:txBody>
      </p:sp>
      <p:sp>
        <p:nvSpPr>
          <p:cNvPr id="4" name="文本框 3"/>
          <p:cNvSpPr txBox="1"/>
          <p:nvPr/>
        </p:nvSpPr>
        <p:spPr>
          <a:xfrm>
            <a:off x="7039383" y="1847053"/>
            <a:ext cx="4774962" cy="369332"/>
          </a:xfrm>
          <a:prstGeom prst="rect">
            <a:avLst/>
          </a:prstGeom>
          <a:noFill/>
        </p:spPr>
        <p:txBody>
          <a:bodyPr wrap="none" rtlCol="0">
            <a:spAutoFit/>
          </a:bodyPr>
          <a:lstStyle/>
          <a:p>
            <a:r>
              <a:rPr lang="en-US" altLang="zh-CN" dirty="0" smtClean="0"/>
              <a:t>2</a:t>
            </a:r>
            <a:r>
              <a:rPr lang="zh-CN" altLang="en-US" dirty="0" smtClean="0"/>
              <a:t>、访问</a:t>
            </a:r>
            <a:r>
              <a:rPr lang="en-US" altLang="zh-CN" dirty="0" smtClean="0"/>
              <a:t>http://127.0.0.1:5000/api/users/user_id</a:t>
            </a:r>
            <a:endParaRPr lang="zh-CN" altLang="en-US" dirty="0"/>
          </a:p>
        </p:txBody>
      </p:sp>
      <p:sp>
        <p:nvSpPr>
          <p:cNvPr id="6" name="文本框 5"/>
          <p:cNvSpPr txBox="1"/>
          <p:nvPr/>
        </p:nvSpPr>
        <p:spPr>
          <a:xfrm>
            <a:off x="139337" y="1018670"/>
            <a:ext cx="5044394" cy="369332"/>
          </a:xfrm>
          <a:prstGeom prst="rect">
            <a:avLst/>
          </a:prstGeom>
          <a:noFill/>
        </p:spPr>
        <p:txBody>
          <a:bodyPr wrap="none" rtlCol="0">
            <a:spAutoFit/>
          </a:bodyPr>
          <a:lstStyle/>
          <a:p>
            <a:r>
              <a:rPr lang="zh-CN" altLang="en-US" dirty="0" smtClean="0"/>
              <a:t>本次测试</a:t>
            </a:r>
            <a:r>
              <a:rPr lang="en-US" altLang="zh-CN" dirty="0" smtClean="0"/>
              <a:t>demo</a:t>
            </a:r>
            <a:r>
              <a:rPr lang="zh-CN" altLang="en-US" dirty="0" smtClean="0"/>
              <a:t>仅演示以下两个</a:t>
            </a:r>
            <a:r>
              <a:rPr lang="en-US" altLang="zh-CN" dirty="0" smtClean="0"/>
              <a:t>http</a:t>
            </a:r>
            <a:r>
              <a:rPr lang="zh-CN" altLang="en-US" dirty="0" smtClean="0"/>
              <a:t>接口的测试：</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用例分成机制</a:t>
            </a:r>
            <a:endParaRPr lang="zh-CN" altLang="en-US" sz="3600" dirty="0"/>
          </a:p>
        </p:txBody>
      </p:sp>
      <p:sp>
        <p:nvSpPr>
          <p:cNvPr id="2" name="文本框 1"/>
          <p:cNvSpPr txBox="1"/>
          <p:nvPr/>
        </p:nvSpPr>
        <p:spPr>
          <a:xfrm>
            <a:off x="646339" y="5177641"/>
            <a:ext cx="10458312" cy="923330"/>
          </a:xfrm>
          <a:prstGeom prst="rect">
            <a:avLst/>
          </a:prstGeom>
          <a:noFill/>
        </p:spPr>
        <p:txBody>
          <a:bodyPr wrap="none" rtlCol="0">
            <a:spAutoFit/>
          </a:bodyPr>
          <a:lstStyle/>
          <a:p>
            <a:r>
              <a:rPr lang="zh-CN" altLang="en-US" dirty="0" smtClean="0"/>
              <a:t>在本例中，接口（</a:t>
            </a:r>
            <a:r>
              <a:rPr lang="en-US" altLang="zh-CN" dirty="0" smtClean="0"/>
              <a:t>API_1/2/6</a:t>
            </a:r>
            <a:r>
              <a:rPr lang="zh-CN" altLang="en-US" dirty="0" smtClean="0"/>
              <a:t>）在场景</a:t>
            </a:r>
            <a:r>
              <a:rPr lang="en-US" altLang="zh-CN" dirty="0" smtClean="0"/>
              <a:t>A</a:t>
            </a:r>
            <a:r>
              <a:rPr lang="zh-CN" altLang="en-US" dirty="0" smtClean="0"/>
              <a:t>和场景</a:t>
            </a:r>
            <a:r>
              <a:rPr lang="en-US" altLang="zh-CN" dirty="0" smtClean="0"/>
              <a:t>C</a:t>
            </a:r>
            <a:r>
              <a:rPr lang="zh-CN" altLang="en-US" dirty="0" smtClean="0"/>
              <a:t>中都进行了定义；接口（</a:t>
            </a:r>
            <a:r>
              <a:rPr lang="en-US" altLang="zh-CN" dirty="0" smtClean="0"/>
              <a:t>API_3/4/5</a:t>
            </a:r>
            <a:r>
              <a:rPr lang="zh-CN" altLang="en-US" dirty="0" smtClean="0"/>
              <a:t>）在场景</a:t>
            </a:r>
            <a:r>
              <a:rPr lang="en-US" altLang="zh-CN" dirty="0" smtClean="0"/>
              <a:t>A</a:t>
            </a:r>
            <a:r>
              <a:rPr lang="zh-CN" altLang="en-US" dirty="0" smtClean="0"/>
              <a:t>和场景</a:t>
            </a:r>
            <a:r>
              <a:rPr lang="en-US" altLang="zh-CN" dirty="0" smtClean="0"/>
              <a:t>B</a:t>
            </a:r>
            <a:r>
              <a:rPr lang="zh-CN" altLang="en-US" dirty="0" smtClean="0"/>
              <a:t>中</a:t>
            </a:r>
            <a:endParaRPr lang="en-US" altLang="zh-CN" dirty="0" smtClean="0"/>
          </a:p>
          <a:p>
            <a:r>
              <a:rPr lang="zh-CN" altLang="en-US" dirty="0" smtClean="0"/>
              <a:t>都进行了定义；接口（</a:t>
            </a:r>
            <a:r>
              <a:rPr lang="en-US" altLang="zh-CN" dirty="0" smtClean="0"/>
              <a:t>API_7/8</a:t>
            </a:r>
            <a:r>
              <a:rPr lang="zh-CN" altLang="en-US" dirty="0" smtClean="0"/>
              <a:t>）在场景</a:t>
            </a:r>
            <a:r>
              <a:rPr lang="en-US" altLang="zh-CN" dirty="0" smtClean="0"/>
              <a:t>B</a:t>
            </a:r>
            <a:r>
              <a:rPr lang="zh-CN" altLang="en-US" dirty="0" smtClean="0"/>
              <a:t>和场景</a:t>
            </a:r>
            <a:r>
              <a:rPr lang="en-US" altLang="zh-CN" dirty="0" smtClean="0"/>
              <a:t>C</a:t>
            </a:r>
            <a:r>
              <a:rPr lang="zh-CN" altLang="en-US" dirty="0" smtClean="0"/>
              <a:t>中都进行了定义。出现了大量的重复，可以预见，当</a:t>
            </a:r>
            <a:endParaRPr lang="en-US" altLang="zh-CN" dirty="0" smtClean="0"/>
          </a:p>
          <a:p>
            <a:r>
              <a:rPr lang="zh-CN" altLang="en-US" dirty="0" smtClean="0"/>
              <a:t>测试场景增多以后，接口定义描述的维护就会变得非常困难和繁琐。</a:t>
            </a:r>
            <a:endParaRPr lang="en-US" altLang="zh-CN" dirty="0" smtClean="0"/>
          </a:p>
        </p:txBody>
      </p:sp>
      <p:pic>
        <p:nvPicPr>
          <p:cNvPr id="3" name="图片 2"/>
          <p:cNvPicPr>
            <a:picLocks noChangeAspect="1"/>
          </p:cNvPicPr>
          <p:nvPr/>
        </p:nvPicPr>
        <p:blipFill>
          <a:blip r:embed="rId1"/>
          <a:stretch>
            <a:fillRect/>
          </a:stretch>
        </p:blipFill>
        <p:spPr>
          <a:xfrm>
            <a:off x="646339" y="623393"/>
            <a:ext cx="10115550" cy="416242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用例分层机制</a:t>
            </a:r>
            <a:endParaRPr lang="zh-CN" altLang="en-US" sz="3600" dirty="0"/>
          </a:p>
        </p:txBody>
      </p:sp>
      <p:pic>
        <p:nvPicPr>
          <p:cNvPr id="5" name="图片 4"/>
          <p:cNvPicPr>
            <a:picLocks noChangeAspect="1"/>
          </p:cNvPicPr>
          <p:nvPr/>
        </p:nvPicPr>
        <p:blipFill>
          <a:blip r:embed="rId1"/>
          <a:stretch>
            <a:fillRect/>
          </a:stretch>
        </p:blipFill>
        <p:spPr>
          <a:xfrm>
            <a:off x="185614" y="676892"/>
            <a:ext cx="5906279" cy="3881747"/>
          </a:xfrm>
          <a:prstGeom prst="rect">
            <a:avLst/>
          </a:prstGeom>
        </p:spPr>
      </p:pic>
      <p:pic>
        <p:nvPicPr>
          <p:cNvPr id="7" name="图片 6"/>
          <p:cNvPicPr>
            <a:picLocks noChangeAspect="1"/>
          </p:cNvPicPr>
          <p:nvPr/>
        </p:nvPicPr>
        <p:blipFill>
          <a:blip r:embed="rId2"/>
          <a:stretch>
            <a:fillRect/>
          </a:stretch>
        </p:blipFill>
        <p:spPr>
          <a:xfrm>
            <a:off x="6333215" y="676892"/>
            <a:ext cx="5490387" cy="3991717"/>
          </a:xfrm>
          <a:prstGeom prst="rect">
            <a:avLst/>
          </a:prstGeom>
        </p:spPr>
      </p:pic>
      <p:pic>
        <p:nvPicPr>
          <p:cNvPr id="8" name="图片 7"/>
          <p:cNvPicPr>
            <a:picLocks noChangeAspect="1"/>
          </p:cNvPicPr>
          <p:nvPr/>
        </p:nvPicPr>
        <p:blipFill>
          <a:blip r:embed="rId3"/>
          <a:stretch>
            <a:fillRect/>
          </a:stretch>
        </p:blipFill>
        <p:spPr>
          <a:xfrm>
            <a:off x="185614" y="5153273"/>
            <a:ext cx="2619375" cy="1447800"/>
          </a:xfrm>
          <a:prstGeom prst="rect">
            <a:avLst/>
          </a:prstGeom>
        </p:spPr>
      </p:pic>
      <p:pic>
        <p:nvPicPr>
          <p:cNvPr id="11" name="图片 10"/>
          <p:cNvPicPr>
            <a:picLocks noChangeAspect="1"/>
          </p:cNvPicPr>
          <p:nvPr/>
        </p:nvPicPr>
        <p:blipFill>
          <a:blip r:embed="rId4"/>
          <a:stretch>
            <a:fillRect/>
          </a:stretch>
        </p:blipFill>
        <p:spPr>
          <a:xfrm>
            <a:off x="4076420" y="5125812"/>
            <a:ext cx="3110508" cy="1447800"/>
          </a:xfrm>
          <a:prstGeom prst="rect">
            <a:avLst/>
          </a:prstGeom>
        </p:spPr>
      </p:pic>
      <p:pic>
        <p:nvPicPr>
          <p:cNvPr id="12" name="图片 11"/>
          <p:cNvPicPr>
            <a:picLocks noChangeAspect="1"/>
          </p:cNvPicPr>
          <p:nvPr/>
        </p:nvPicPr>
        <p:blipFill>
          <a:blip r:embed="rId5"/>
          <a:stretch>
            <a:fillRect/>
          </a:stretch>
        </p:blipFill>
        <p:spPr>
          <a:xfrm>
            <a:off x="8403523" y="5153273"/>
            <a:ext cx="2806783" cy="1545765"/>
          </a:xfrm>
          <a:prstGeom prst="rect">
            <a:avLst/>
          </a:prstGeom>
        </p:spPr>
      </p:pic>
      <p:cxnSp>
        <p:nvCxnSpPr>
          <p:cNvPr id="14" name="直接箭头连接符 13"/>
          <p:cNvCxnSpPr/>
          <p:nvPr/>
        </p:nvCxnSpPr>
        <p:spPr>
          <a:xfrm flipV="1">
            <a:off x="2804989" y="4668610"/>
            <a:ext cx="2933205" cy="3472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425213" y="4718326"/>
            <a:ext cx="484476" cy="4349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7860613" y="4621632"/>
            <a:ext cx="487637" cy="56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用例分层机制</a:t>
            </a:r>
            <a:endParaRPr lang="zh-CN" altLang="en-US" sz="3600" dirty="0"/>
          </a:p>
        </p:txBody>
      </p:sp>
      <p:pic>
        <p:nvPicPr>
          <p:cNvPr id="4" name="图片 3"/>
          <p:cNvPicPr>
            <a:picLocks noChangeAspect="1"/>
          </p:cNvPicPr>
          <p:nvPr/>
        </p:nvPicPr>
        <p:blipFill>
          <a:blip r:embed="rId1"/>
          <a:stretch>
            <a:fillRect/>
          </a:stretch>
        </p:blipFill>
        <p:spPr>
          <a:xfrm>
            <a:off x="235466" y="800052"/>
            <a:ext cx="7174738" cy="5396269"/>
          </a:xfrm>
          <a:prstGeom prst="rect">
            <a:avLst/>
          </a:prstGeom>
        </p:spPr>
      </p:pic>
      <p:sp>
        <p:nvSpPr>
          <p:cNvPr id="5" name="文本框 4"/>
          <p:cNvSpPr txBox="1"/>
          <p:nvPr/>
        </p:nvSpPr>
        <p:spPr>
          <a:xfrm>
            <a:off x="7588332" y="1270660"/>
            <a:ext cx="4801314" cy="2862322"/>
          </a:xfrm>
          <a:prstGeom prst="rect">
            <a:avLst/>
          </a:prstGeom>
          <a:noFill/>
        </p:spPr>
        <p:txBody>
          <a:bodyPr wrap="none" rtlCol="0">
            <a:spAutoFit/>
          </a:bodyPr>
          <a:lstStyle/>
          <a:p>
            <a:r>
              <a:rPr lang="zh-CN" altLang="en-US" dirty="0"/>
              <a:t>虽然我们已经将接口的定义描述抽离出来</a:t>
            </a:r>
            <a:r>
              <a:rPr lang="zh-CN" altLang="en-US" dirty="0" smtClean="0"/>
              <a:t>，</a:t>
            </a:r>
            <a:endParaRPr lang="en-US" altLang="zh-CN" dirty="0" smtClean="0"/>
          </a:p>
          <a:p>
            <a:r>
              <a:rPr lang="zh-CN" altLang="en-US" dirty="0" smtClean="0"/>
              <a:t>避免</a:t>
            </a:r>
            <a:r>
              <a:rPr lang="zh-CN" altLang="en-US" dirty="0"/>
              <a:t>了重复的定义；但是在实际业务场景中</a:t>
            </a:r>
            <a:r>
              <a:rPr lang="zh-CN" altLang="en-US" dirty="0" smtClean="0"/>
              <a:t>，</a:t>
            </a:r>
            <a:endParaRPr lang="en-US" altLang="zh-CN" dirty="0" smtClean="0"/>
          </a:p>
          <a:p>
            <a:r>
              <a:rPr lang="zh-CN" altLang="en-US" dirty="0" smtClean="0"/>
              <a:t>某些</a:t>
            </a:r>
            <a:r>
              <a:rPr lang="zh-CN" altLang="en-US" dirty="0"/>
              <a:t>功能（例如登录、注销）会在多个</a:t>
            </a:r>
            <a:r>
              <a:rPr lang="zh-CN" altLang="en-US" dirty="0" smtClean="0"/>
              <a:t>场景</a:t>
            </a:r>
            <a:endParaRPr lang="en-US" altLang="zh-CN" dirty="0" smtClean="0"/>
          </a:p>
          <a:p>
            <a:r>
              <a:rPr lang="zh-CN" altLang="en-US" dirty="0" smtClean="0"/>
              <a:t>中</a:t>
            </a:r>
            <a:r>
              <a:rPr lang="zh-CN" altLang="en-US" dirty="0"/>
              <a:t>重复出现，而该功能又涉及到多个接口</a:t>
            </a:r>
            <a:r>
              <a:rPr lang="zh-CN" altLang="en-US" dirty="0" smtClean="0"/>
              <a:t>的</a:t>
            </a:r>
            <a:endParaRPr lang="en-US" altLang="zh-CN" dirty="0" smtClean="0"/>
          </a:p>
          <a:p>
            <a:r>
              <a:rPr lang="zh-CN" altLang="en-US" dirty="0" smtClean="0"/>
              <a:t>组合</a:t>
            </a:r>
            <a:r>
              <a:rPr lang="zh-CN" altLang="en-US" dirty="0"/>
              <a:t>调用，这同样也会出现大量的重复</a:t>
            </a:r>
            <a:r>
              <a:rPr lang="zh-CN" altLang="en-US" dirty="0" smtClean="0"/>
              <a:t>。</a:t>
            </a:r>
            <a:endParaRPr lang="en-US" altLang="zh-CN" dirty="0" smtClean="0"/>
          </a:p>
          <a:p>
            <a:endParaRPr lang="en-US" altLang="zh-CN" dirty="0"/>
          </a:p>
          <a:p>
            <a:r>
              <a:rPr lang="zh-CN" altLang="en-US" dirty="0"/>
              <a:t>我们也可以将系统的常用功能封装为</a:t>
            </a:r>
            <a:r>
              <a:rPr lang="zh-CN" altLang="en-US" dirty="0" smtClean="0"/>
              <a:t>模块</a:t>
            </a:r>
            <a:endParaRPr lang="en-US" altLang="zh-CN" dirty="0" smtClean="0"/>
          </a:p>
          <a:p>
            <a:r>
              <a:rPr lang="zh-CN" altLang="en-US" dirty="0" smtClean="0"/>
              <a:t>（</a:t>
            </a:r>
            <a:r>
              <a:rPr lang="en-US" altLang="zh-CN" dirty="0"/>
              <a:t>suite</a:t>
            </a:r>
            <a:r>
              <a:rPr lang="zh-CN" altLang="en-US" dirty="0"/>
              <a:t>），只需要在模块中定义一次，</a:t>
            </a:r>
            <a:r>
              <a:rPr lang="zh-CN" altLang="en-US" dirty="0" smtClean="0"/>
              <a:t>然后</a:t>
            </a:r>
            <a:endParaRPr lang="en-US" altLang="zh-CN" dirty="0" smtClean="0"/>
          </a:p>
          <a:p>
            <a:r>
              <a:rPr lang="zh-CN" altLang="en-US" dirty="0" smtClean="0"/>
              <a:t>就</a:t>
            </a:r>
            <a:r>
              <a:rPr lang="zh-CN" altLang="en-US" dirty="0"/>
              <a:t>可以在测试场景中重复进行引用，</a:t>
            </a:r>
            <a:r>
              <a:rPr lang="zh-CN" altLang="en-US" dirty="0" smtClean="0"/>
              <a:t>从而</a:t>
            </a:r>
            <a:endParaRPr lang="en-US" altLang="zh-CN" dirty="0" smtClean="0"/>
          </a:p>
          <a:p>
            <a:r>
              <a:rPr lang="zh-CN" altLang="en-US" dirty="0" smtClean="0"/>
              <a:t>避免</a:t>
            </a:r>
            <a:r>
              <a:rPr lang="zh-CN" altLang="en-US" dirty="0"/>
              <a:t>了模块功能的重复描述。</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用例分层机制</a:t>
            </a:r>
            <a:r>
              <a:rPr lang="en-US" altLang="zh-CN" sz="3600" dirty="0" smtClean="0"/>
              <a:t>-demo</a:t>
            </a:r>
            <a:r>
              <a:rPr lang="zh-CN" altLang="en-US" sz="3600" dirty="0" smtClean="0"/>
              <a:t>演示</a:t>
            </a:r>
            <a:endParaRPr lang="zh-CN" altLang="en-US" sz="3600" dirty="0"/>
          </a:p>
        </p:txBody>
      </p:sp>
      <p:sp>
        <p:nvSpPr>
          <p:cNvPr id="3" name="文本框 2"/>
          <p:cNvSpPr txBox="1"/>
          <p:nvPr/>
        </p:nvSpPr>
        <p:spPr>
          <a:xfrm>
            <a:off x="778514" y="961901"/>
            <a:ext cx="4728089" cy="3693319"/>
          </a:xfrm>
          <a:prstGeom prst="rect">
            <a:avLst/>
          </a:prstGeom>
          <a:noFill/>
        </p:spPr>
        <p:txBody>
          <a:bodyPr wrap="none" rtlCol="0">
            <a:spAutoFit/>
          </a:bodyPr>
          <a:lstStyle/>
          <a:p>
            <a:r>
              <a:rPr lang="zh-CN" altLang="en-US" dirty="0" smtClean="0"/>
              <a:t>一、建立测试用例分层的文件目录结构</a:t>
            </a:r>
            <a:endParaRPr lang="en-US" altLang="zh-CN" dirty="0" smtClean="0"/>
          </a:p>
          <a:p>
            <a:r>
              <a:rPr lang="zh-CN" altLang="en-US" dirty="0"/>
              <a:t>方式</a:t>
            </a:r>
            <a:r>
              <a:rPr lang="zh-CN" altLang="en-US" dirty="0" smtClean="0"/>
              <a:t>一：手动添加文件和文件夹</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en-US" dirty="0" smtClean="0"/>
              <a:t>方式二：使用脚手架工具</a:t>
            </a:r>
            <a:endParaRPr lang="en-US" altLang="zh-CN" dirty="0" smtClean="0"/>
          </a:p>
          <a:p>
            <a:r>
              <a:rPr lang="en-US" altLang="zh-CN" dirty="0" err="1" smtClean="0"/>
              <a:t>Hrun</a:t>
            </a:r>
            <a:r>
              <a:rPr lang="zh-CN" altLang="en-US" dirty="0" smtClean="0"/>
              <a:t>命令 </a:t>
            </a:r>
            <a:r>
              <a:rPr lang="en-US" altLang="zh-CN" dirty="0" smtClean="0"/>
              <a:t>+ </a:t>
            </a:r>
            <a:r>
              <a:rPr lang="en-US" altLang="zh-CN" dirty="0" err="1" smtClean="0"/>
              <a:t>startproject</a:t>
            </a:r>
            <a:r>
              <a:rPr lang="zh-CN" altLang="en-US" dirty="0" smtClean="0"/>
              <a:t>参数 </a:t>
            </a:r>
            <a:r>
              <a:rPr lang="en-US" altLang="zh-CN" dirty="0" smtClean="0"/>
              <a:t>+ </a:t>
            </a:r>
            <a:r>
              <a:rPr lang="zh-CN" altLang="en-US" dirty="0" smtClean="0"/>
              <a:t>指定新项目名称</a:t>
            </a:r>
            <a:endParaRPr lang="zh-CN" altLang="en-US" dirty="0"/>
          </a:p>
        </p:txBody>
      </p:sp>
      <p:pic>
        <p:nvPicPr>
          <p:cNvPr id="6" name="图片 5"/>
          <p:cNvPicPr>
            <a:picLocks noChangeAspect="1"/>
          </p:cNvPicPr>
          <p:nvPr/>
        </p:nvPicPr>
        <p:blipFill>
          <a:blip r:embed="rId1"/>
          <a:stretch>
            <a:fillRect/>
          </a:stretch>
        </p:blipFill>
        <p:spPr>
          <a:xfrm>
            <a:off x="873516" y="1693748"/>
            <a:ext cx="5905500" cy="1952625"/>
          </a:xfrm>
          <a:prstGeom prst="rect">
            <a:avLst/>
          </a:prstGeom>
        </p:spPr>
      </p:pic>
      <p:pic>
        <p:nvPicPr>
          <p:cNvPr id="7" name="图片 6"/>
          <p:cNvPicPr>
            <a:picLocks noChangeAspect="1"/>
          </p:cNvPicPr>
          <p:nvPr/>
        </p:nvPicPr>
        <p:blipFill>
          <a:blip r:embed="rId2"/>
          <a:stretch>
            <a:fillRect/>
          </a:stretch>
        </p:blipFill>
        <p:spPr>
          <a:xfrm>
            <a:off x="873516" y="4870221"/>
            <a:ext cx="5943600" cy="149542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用例分层机制</a:t>
            </a:r>
            <a:r>
              <a:rPr lang="en-US" altLang="zh-CN" sz="3600" dirty="0" smtClean="0"/>
              <a:t>-demo</a:t>
            </a:r>
            <a:r>
              <a:rPr lang="zh-CN" altLang="en-US" sz="3600" dirty="0" smtClean="0"/>
              <a:t>演示</a:t>
            </a:r>
            <a:endParaRPr lang="zh-CN" altLang="en-US" sz="3600" dirty="0"/>
          </a:p>
        </p:txBody>
      </p:sp>
      <p:sp>
        <p:nvSpPr>
          <p:cNvPr id="2" name="文本框 1"/>
          <p:cNvSpPr txBox="1"/>
          <p:nvPr/>
        </p:nvSpPr>
        <p:spPr>
          <a:xfrm>
            <a:off x="391885" y="926275"/>
            <a:ext cx="6429389" cy="369332"/>
          </a:xfrm>
          <a:prstGeom prst="rect">
            <a:avLst/>
          </a:prstGeom>
          <a:noFill/>
        </p:spPr>
        <p:txBody>
          <a:bodyPr wrap="none" rtlCol="0">
            <a:spAutoFit/>
          </a:bodyPr>
          <a:lstStyle/>
          <a:p>
            <a:r>
              <a:rPr lang="zh-CN" altLang="en-US" dirty="0" smtClean="0"/>
              <a:t>二</a:t>
            </a:r>
            <a:r>
              <a:rPr lang="zh-CN" altLang="en-US" dirty="0"/>
              <a:t>、</a:t>
            </a:r>
            <a:r>
              <a:rPr lang="zh-CN" altLang="en-US" dirty="0" smtClean="0"/>
              <a:t>在</a:t>
            </a:r>
            <a:r>
              <a:rPr lang="en-US" altLang="zh-CN" dirty="0" smtClean="0"/>
              <a:t>demo</a:t>
            </a:r>
            <a:r>
              <a:rPr lang="zh-CN" altLang="en-US" dirty="0" smtClean="0"/>
              <a:t>服务中新增用于演示用例分层机制的几个</a:t>
            </a:r>
            <a:r>
              <a:rPr lang="en-US" altLang="zh-CN" dirty="0" smtClean="0"/>
              <a:t>http</a:t>
            </a:r>
            <a:r>
              <a:rPr lang="zh-CN" altLang="en-US" dirty="0" smtClean="0"/>
              <a:t>接口</a:t>
            </a:r>
            <a:endParaRPr lang="zh-CN" altLang="en-US" dirty="0"/>
          </a:p>
        </p:txBody>
      </p:sp>
      <p:pic>
        <p:nvPicPr>
          <p:cNvPr id="3" name="图片 2"/>
          <p:cNvPicPr>
            <a:picLocks noChangeAspect="1"/>
          </p:cNvPicPr>
          <p:nvPr/>
        </p:nvPicPr>
        <p:blipFill>
          <a:blip r:embed="rId1"/>
          <a:stretch>
            <a:fillRect/>
          </a:stretch>
        </p:blipFill>
        <p:spPr>
          <a:xfrm>
            <a:off x="496660" y="1751982"/>
            <a:ext cx="4667250" cy="3286125"/>
          </a:xfrm>
          <a:prstGeom prst="rect">
            <a:avLst/>
          </a:prstGeom>
        </p:spPr>
      </p:pic>
      <p:pic>
        <p:nvPicPr>
          <p:cNvPr id="4" name="图片 3"/>
          <p:cNvPicPr>
            <a:picLocks noChangeAspect="1"/>
          </p:cNvPicPr>
          <p:nvPr/>
        </p:nvPicPr>
        <p:blipFill>
          <a:blip r:embed="rId2"/>
          <a:stretch>
            <a:fillRect/>
          </a:stretch>
        </p:blipFill>
        <p:spPr>
          <a:xfrm>
            <a:off x="6607518" y="1751982"/>
            <a:ext cx="5029200" cy="219075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用例分层机制</a:t>
            </a:r>
            <a:r>
              <a:rPr lang="en-US" altLang="zh-CN" sz="3600" dirty="0" smtClean="0"/>
              <a:t>-demo</a:t>
            </a:r>
            <a:r>
              <a:rPr lang="zh-CN" altLang="en-US" sz="3600" dirty="0" smtClean="0"/>
              <a:t>演示</a:t>
            </a:r>
            <a:endParaRPr lang="zh-CN" altLang="en-US" sz="3600" dirty="0"/>
          </a:p>
        </p:txBody>
      </p:sp>
      <p:pic>
        <p:nvPicPr>
          <p:cNvPr id="2" name="图片 1"/>
          <p:cNvPicPr>
            <a:picLocks noChangeAspect="1"/>
          </p:cNvPicPr>
          <p:nvPr/>
        </p:nvPicPr>
        <p:blipFill>
          <a:blip r:embed="rId1"/>
          <a:stretch>
            <a:fillRect/>
          </a:stretch>
        </p:blipFill>
        <p:spPr>
          <a:xfrm>
            <a:off x="196577" y="1291602"/>
            <a:ext cx="3124200" cy="5095875"/>
          </a:xfrm>
          <a:prstGeom prst="rect">
            <a:avLst/>
          </a:prstGeom>
        </p:spPr>
      </p:pic>
      <p:sp>
        <p:nvSpPr>
          <p:cNvPr id="3" name="文本框 2"/>
          <p:cNvSpPr txBox="1"/>
          <p:nvPr/>
        </p:nvSpPr>
        <p:spPr>
          <a:xfrm>
            <a:off x="196577" y="637398"/>
            <a:ext cx="4942763" cy="646331"/>
          </a:xfrm>
          <a:prstGeom prst="rect">
            <a:avLst/>
          </a:prstGeom>
          <a:noFill/>
        </p:spPr>
        <p:txBody>
          <a:bodyPr wrap="none" rtlCol="0">
            <a:spAutoFit/>
          </a:bodyPr>
          <a:lstStyle/>
          <a:p>
            <a:r>
              <a:rPr lang="zh-CN" altLang="en-US" dirty="0" smtClean="0"/>
              <a:t>三、在</a:t>
            </a:r>
            <a:r>
              <a:rPr lang="en-US" altLang="zh-CN" dirty="0" err="1" smtClean="0"/>
              <a:t>api</a:t>
            </a:r>
            <a:r>
              <a:rPr lang="zh-CN" altLang="en-US" dirty="0" smtClean="0"/>
              <a:t>文件夹下新建</a:t>
            </a:r>
            <a:r>
              <a:rPr lang="en-US" altLang="zh-CN" dirty="0" err="1" smtClean="0"/>
              <a:t>api_layers.json</a:t>
            </a:r>
            <a:r>
              <a:rPr lang="zh-CN" altLang="en-US" dirty="0" smtClean="0"/>
              <a:t>新添四个</a:t>
            </a:r>
            <a:endParaRPr lang="en-US" altLang="zh-CN" dirty="0" smtClean="0"/>
          </a:p>
          <a:p>
            <a:r>
              <a:rPr lang="en-US" altLang="zh-CN" dirty="0" err="1" smtClean="0"/>
              <a:t>api</a:t>
            </a:r>
            <a:r>
              <a:rPr lang="zh-CN" altLang="en-US" dirty="0" smtClean="0"/>
              <a:t>，分别为</a:t>
            </a:r>
            <a:r>
              <a:rPr lang="en-US" altLang="zh-CN" dirty="0" smtClean="0"/>
              <a:t>layer1()</a:t>
            </a:r>
            <a:r>
              <a:rPr lang="zh-CN" altLang="en-US" dirty="0" smtClean="0"/>
              <a:t>、</a:t>
            </a:r>
            <a:r>
              <a:rPr lang="en-US" altLang="zh-CN" dirty="0" smtClean="0"/>
              <a:t>layer2()</a:t>
            </a:r>
            <a:r>
              <a:rPr lang="zh-CN" altLang="en-US" dirty="0" smtClean="0"/>
              <a:t>、</a:t>
            </a:r>
            <a:r>
              <a:rPr lang="en-US" altLang="zh-CN" dirty="0" smtClean="0"/>
              <a:t>layer3()</a:t>
            </a:r>
            <a:r>
              <a:rPr lang="zh-CN" altLang="en-US" dirty="0" smtClean="0"/>
              <a:t>和</a:t>
            </a:r>
            <a:r>
              <a:rPr lang="en-US" altLang="zh-CN" dirty="0" smtClean="0"/>
              <a:t>layer4()</a:t>
            </a:r>
            <a:endParaRPr lang="en-US" altLang="zh-CN" dirty="0" smtClean="0"/>
          </a:p>
        </p:txBody>
      </p:sp>
      <p:pic>
        <p:nvPicPr>
          <p:cNvPr id="4" name="图片 3"/>
          <p:cNvPicPr>
            <a:picLocks noChangeAspect="1"/>
          </p:cNvPicPr>
          <p:nvPr/>
        </p:nvPicPr>
        <p:blipFill>
          <a:blip r:embed="rId2"/>
          <a:stretch>
            <a:fillRect/>
          </a:stretch>
        </p:blipFill>
        <p:spPr>
          <a:xfrm>
            <a:off x="5921890" y="1451225"/>
            <a:ext cx="6048375" cy="4524375"/>
          </a:xfrm>
          <a:prstGeom prst="rect">
            <a:avLst/>
          </a:prstGeom>
        </p:spPr>
      </p:pic>
      <p:sp>
        <p:nvSpPr>
          <p:cNvPr id="5" name="文本框 4"/>
          <p:cNvSpPr txBox="1"/>
          <p:nvPr/>
        </p:nvSpPr>
        <p:spPr>
          <a:xfrm>
            <a:off x="5830783" y="637397"/>
            <a:ext cx="4537524" cy="646331"/>
          </a:xfrm>
          <a:prstGeom prst="rect">
            <a:avLst/>
          </a:prstGeom>
          <a:noFill/>
        </p:spPr>
        <p:txBody>
          <a:bodyPr wrap="none" rtlCol="0">
            <a:spAutoFit/>
          </a:bodyPr>
          <a:lstStyle/>
          <a:p>
            <a:r>
              <a:rPr lang="zh-CN" altLang="en-US" dirty="0"/>
              <a:t>四、在</a:t>
            </a:r>
            <a:r>
              <a:rPr lang="en-US" altLang="zh-CN" dirty="0"/>
              <a:t>suite</a:t>
            </a:r>
            <a:r>
              <a:rPr lang="zh-CN" altLang="en-US" dirty="0"/>
              <a:t>文件夹下新建</a:t>
            </a:r>
            <a:r>
              <a:rPr lang="en-US" altLang="zh-CN" dirty="0" smtClean="0"/>
              <a:t>suite_layer3_4.json</a:t>
            </a:r>
            <a:endParaRPr lang="en-US" altLang="zh-CN" dirty="0" smtClean="0"/>
          </a:p>
          <a:p>
            <a:r>
              <a:rPr lang="zh-CN" altLang="en-US" dirty="0" smtClean="0"/>
              <a:t>新增</a:t>
            </a:r>
            <a:r>
              <a:rPr lang="zh-CN" altLang="en-US" dirty="0"/>
              <a:t>一个</a:t>
            </a:r>
            <a:r>
              <a:rPr lang="en-US" altLang="zh-CN" dirty="0"/>
              <a:t>suite</a:t>
            </a:r>
            <a:r>
              <a:rPr lang="zh-CN" altLang="en-US" dirty="0"/>
              <a:t>模块</a:t>
            </a:r>
            <a:r>
              <a:rPr lang="en-US" altLang="zh-CN" dirty="0"/>
              <a:t>layer3_4()</a:t>
            </a:r>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用例分层机制</a:t>
            </a:r>
            <a:r>
              <a:rPr lang="en-US" altLang="zh-CN" sz="3600" dirty="0" smtClean="0"/>
              <a:t>-demo</a:t>
            </a:r>
            <a:r>
              <a:rPr lang="zh-CN" altLang="en-US" sz="3600" dirty="0" smtClean="0"/>
              <a:t>演示</a:t>
            </a:r>
            <a:endParaRPr lang="zh-CN" altLang="en-US" sz="3600" dirty="0"/>
          </a:p>
        </p:txBody>
      </p:sp>
      <p:sp>
        <p:nvSpPr>
          <p:cNvPr id="3" name="文本框 2"/>
          <p:cNvSpPr txBox="1"/>
          <p:nvPr/>
        </p:nvSpPr>
        <p:spPr>
          <a:xfrm>
            <a:off x="510638" y="843148"/>
            <a:ext cx="7224670" cy="369332"/>
          </a:xfrm>
          <a:prstGeom prst="rect">
            <a:avLst/>
          </a:prstGeom>
          <a:noFill/>
        </p:spPr>
        <p:txBody>
          <a:bodyPr wrap="none" rtlCol="0">
            <a:spAutoFit/>
          </a:bodyPr>
          <a:lstStyle/>
          <a:p>
            <a:r>
              <a:rPr lang="zh-CN" altLang="en-US" dirty="0" smtClean="0"/>
              <a:t>五、在</a:t>
            </a:r>
            <a:r>
              <a:rPr lang="en-US" altLang="zh-CN" dirty="0" err="1" smtClean="0"/>
              <a:t>testcases</a:t>
            </a:r>
            <a:r>
              <a:rPr lang="zh-CN" altLang="en-US" dirty="0" smtClean="0"/>
              <a:t>文件夹中新建</a:t>
            </a:r>
            <a:r>
              <a:rPr lang="en-US" altLang="zh-CN" dirty="0" err="1" smtClean="0"/>
              <a:t>cases_layers_demo.json</a:t>
            </a:r>
            <a:r>
              <a:rPr lang="zh-CN" altLang="en-US" dirty="0" smtClean="0"/>
              <a:t>编写测试用例集</a:t>
            </a:r>
            <a:endParaRPr lang="zh-CN" altLang="en-US" dirty="0"/>
          </a:p>
        </p:txBody>
      </p:sp>
      <p:pic>
        <p:nvPicPr>
          <p:cNvPr id="4" name="图片 3"/>
          <p:cNvPicPr>
            <a:picLocks noChangeAspect="1"/>
          </p:cNvPicPr>
          <p:nvPr/>
        </p:nvPicPr>
        <p:blipFill>
          <a:blip r:embed="rId1"/>
          <a:stretch>
            <a:fillRect/>
          </a:stretch>
        </p:blipFill>
        <p:spPr>
          <a:xfrm>
            <a:off x="651535" y="1212480"/>
            <a:ext cx="6115050" cy="541972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用例分层机制</a:t>
            </a:r>
            <a:r>
              <a:rPr lang="en-US" altLang="zh-CN" sz="3600" dirty="0" smtClean="0"/>
              <a:t>-demo</a:t>
            </a:r>
            <a:r>
              <a:rPr lang="zh-CN" altLang="en-US" sz="3600" dirty="0" smtClean="0"/>
              <a:t>演示</a:t>
            </a:r>
            <a:endParaRPr lang="zh-CN" altLang="en-US" sz="3600" dirty="0"/>
          </a:p>
        </p:txBody>
      </p:sp>
      <p:sp>
        <p:nvSpPr>
          <p:cNvPr id="3" name="文本框 2"/>
          <p:cNvSpPr txBox="1"/>
          <p:nvPr/>
        </p:nvSpPr>
        <p:spPr>
          <a:xfrm>
            <a:off x="510638" y="843148"/>
            <a:ext cx="1569660" cy="369332"/>
          </a:xfrm>
          <a:prstGeom prst="rect">
            <a:avLst/>
          </a:prstGeom>
          <a:noFill/>
        </p:spPr>
        <p:txBody>
          <a:bodyPr wrap="none" rtlCol="0">
            <a:spAutoFit/>
          </a:bodyPr>
          <a:lstStyle/>
          <a:p>
            <a:r>
              <a:rPr lang="zh-CN" altLang="en-US" dirty="0" smtClean="0"/>
              <a:t>六、执行测试</a:t>
            </a:r>
            <a:endParaRPr lang="zh-CN" altLang="en-US" dirty="0"/>
          </a:p>
        </p:txBody>
      </p:sp>
      <p:pic>
        <p:nvPicPr>
          <p:cNvPr id="5" name="图片 4"/>
          <p:cNvPicPr>
            <a:picLocks noChangeAspect="1"/>
          </p:cNvPicPr>
          <p:nvPr/>
        </p:nvPicPr>
        <p:blipFill>
          <a:blip r:embed="rId1"/>
          <a:stretch>
            <a:fillRect/>
          </a:stretch>
        </p:blipFill>
        <p:spPr>
          <a:xfrm>
            <a:off x="625371" y="1585728"/>
            <a:ext cx="6143625" cy="381952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用例分层机制</a:t>
            </a:r>
            <a:r>
              <a:rPr lang="en-US" altLang="zh-CN" sz="3600" dirty="0" smtClean="0"/>
              <a:t>-demo</a:t>
            </a:r>
            <a:r>
              <a:rPr lang="zh-CN" altLang="en-US" sz="3600" dirty="0" smtClean="0"/>
              <a:t>演示</a:t>
            </a:r>
            <a:endParaRPr lang="zh-CN" altLang="en-US" sz="3600" dirty="0"/>
          </a:p>
        </p:txBody>
      </p:sp>
      <p:sp>
        <p:nvSpPr>
          <p:cNvPr id="3" name="文本框 2"/>
          <p:cNvSpPr txBox="1"/>
          <p:nvPr/>
        </p:nvSpPr>
        <p:spPr>
          <a:xfrm>
            <a:off x="415635" y="843148"/>
            <a:ext cx="2031325" cy="369332"/>
          </a:xfrm>
          <a:prstGeom prst="rect">
            <a:avLst/>
          </a:prstGeom>
          <a:noFill/>
        </p:spPr>
        <p:txBody>
          <a:bodyPr wrap="none" rtlCol="0">
            <a:spAutoFit/>
          </a:bodyPr>
          <a:lstStyle/>
          <a:p>
            <a:r>
              <a:rPr lang="zh-CN" altLang="en-US" dirty="0" smtClean="0"/>
              <a:t>七、查看测试结果</a:t>
            </a:r>
            <a:endParaRPr lang="zh-CN" altLang="en-US" dirty="0"/>
          </a:p>
        </p:txBody>
      </p:sp>
      <p:pic>
        <p:nvPicPr>
          <p:cNvPr id="4" name="图片 3"/>
          <p:cNvPicPr>
            <a:picLocks noChangeAspect="1"/>
          </p:cNvPicPr>
          <p:nvPr/>
        </p:nvPicPr>
        <p:blipFill>
          <a:blip r:embed="rId1"/>
          <a:stretch>
            <a:fillRect/>
          </a:stretch>
        </p:blipFill>
        <p:spPr>
          <a:xfrm>
            <a:off x="7591132" y="843148"/>
            <a:ext cx="4292629" cy="5501574"/>
          </a:xfrm>
          <a:prstGeom prst="rect">
            <a:avLst/>
          </a:prstGeom>
        </p:spPr>
      </p:pic>
      <p:pic>
        <p:nvPicPr>
          <p:cNvPr id="6" name="图片 5"/>
          <p:cNvPicPr>
            <a:picLocks noChangeAspect="1"/>
          </p:cNvPicPr>
          <p:nvPr/>
        </p:nvPicPr>
        <p:blipFill>
          <a:blip r:embed="rId2"/>
          <a:stretch>
            <a:fillRect/>
          </a:stretch>
        </p:blipFill>
        <p:spPr>
          <a:xfrm>
            <a:off x="415635" y="1745590"/>
            <a:ext cx="6462098" cy="369669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测试准备</a:t>
            </a:r>
            <a:r>
              <a:rPr lang="en-US" altLang="zh-CN" sz="3600" b="1" dirty="0" smtClean="0"/>
              <a:t>—Fiddler</a:t>
            </a:r>
            <a:r>
              <a:rPr lang="zh-CN" altLang="en-US" sz="3600" b="1" dirty="0" smtClean="0"/>
              <a:t>抓包</a:t>
            </a:r>
            <a:endParaRPr lang="zh-CN" altLang="en-US" sz="3600" dirty="0"/>
          </a:p>
        </p:txBody>
      </p:sp>
      <p:sp>
        <p:nvSpPr>
          <p:cNvPr id="6" name="文本框 5"/>
          <p:cNvSpPr txBox="1"/>
          <p:nvPr/>
        </p:nvSpPr>
        <p:spPr>
          <a:xfrm>
            <a:off x="139337" y="616238"/>
            <a:ext cx="9249583" cy="3416320"/>
          </a:xfrm>
          <a:prstGeom prst="rect">
            <a:avLst/>
          </a:prstGeom>
          <a:noFill/>
        </p:spPr>
        <p:txBody>
          <a:bodyPr wrap="none" rtlCol="0">
            <a:spAutoFit/>
          </a:bodyPr>
          <a:lstStyle/>
          <a:p>
            <a:r>
              <a:rPr lang="en-US" altLang="zh-CN" dirty="0" smtClean="0"/>
              <a:t>HAR</a:t>
            </a:r>
            <a:r>
              <a:rPr lang="zh-CN" altLang="en-US" dirty="0" smtClean="0"/>
              <a:t>是什么？</a:t>
            </a:r>
            <a:endParaRPr lang="en-US" altLang="zh-CN" dirty="0" smtClean="0"/>
          </a:p>
          <a:p>
            <a:r>
              <a:rPr lang="en-US" altLang="zh-CN" dirty="0" smtClean="0"/>
              <a:t>HAR</a:t>
            </a:r>
            <a:r>
              <a:rPr lang="zh-CN" altLang="en-US" dirty="0"/>
              <a:t>的全称为</a:t>
            </a:r>
            <a:r>
              <a:rPr lang="en-US" altLang="zh-CN" dirty="0"/>
              <a:t>HTTP Archive</a:t>
            </a:r>
            <a:r>
              <a:rPr lang="zh-CN" altLang="en-US" dirty="0"/>
              <a:t>，是</a:t>
            </a:r>
            <a:r>
              <a:rPr lang="en-US" altLang="zh-CN" dirty="0"/>
              <a:t>w3c</a:t>
            </a:r>
            <a:r>
              <a:rPr lang="zh-CN" altLang="en-US" dirty="0"/>
              <a:t>（</a:t>
            </a:r>
            <a:r>
              <a:rPr lang="en-US" altLang="zh-CN" dirty="0"/>
              <a:t>world wide web consortium</a:t>
            </a:r>
            <a:r>
              <a:rPr lang="zh-CN" altLang="en-US" dirty="0"/>
              <a:t>）发布的一个通用标准。</a:t>
            </a:r>
            <a:endParaRPr lang="en-US" altLang="zh-CN" dirty="0"/>
          </a:p>
          <a:p>
            <a:r>
              <a:rPr lang="zh-CN" altLang="en-US" dirty="0"/>
              <a:t>简单地说，</a:t>
            </a:r>
            <a:r>
              <a:rPr lang="en-US" altLang="zh-CN" dirty="0"/>
              <a:t>HAR</a:t>
            </a:r>
            <a:r>
              <a:rPr lang="zh-CN" altLang="en-US" dirty="0"/>
              <a:t>是一个约定的</a:t>
            </a:r>
            <a:r>
              <a:rPr lang="en-US" altLang="zh-CN" dirty="0"/>
              <a:t>JSON</a:t>
            </a:r>
            <a:r>
              <a:rPr lang="zh-CN" altLang="en-US" dirty="0"/>
              <a:t>文件格式，用于记录</a:t>
            </a:r>
            <a:r>
              <a:rPr lang="en-US" altLang="zh-CN" dirty="0"/>
              <a:t>HTTP</a:t>
            </a:r>
            <a:r>
              <a:rPr lang="zh-CN" altLang="en-US" dirty="0"/>
              <a:t>请求交互的所有内容，包括</a:t>
            </a:r>
            <a:endParaRPr lang="en-US" altLang="zh-CN" dirty="0"/>
          </a:p>
          <a:p>
            <a:r>
              <a:rPr lang="zh-CN" altLang="en-US" dirty="0"/>
              <a:t>请求响应的详细记录和性能度量数据。</a:t>
            </a:r>
            <a:endParaRPr lang="en-US" altLang="zh-CN" dirty="0"/>
          </a:p>
          <a:p>
            <a:endParaRPr lang="en-US" altLang="zh-CN" dirty="0"/>
          </a:p>
          <a:p>
            <a:r>
              <a:rPr lang="zh-CN" altLang="en-US" dirty="0"/>
              <a:t>当前主流的抓包工具（如</a:t>
            </a:r>
            <a:r>
              <a:rPr lang="en-US" altLang="zh-CN" dirty="0"/>
              <a:t>Fiddler</a:t>
            </a:r>
            <a:r>
              <a:rPr lang="zh-CN" altLang="en-US" dirty="0"/>
              <a:t>）、浏览器和接口测试工具都支持</a:t>
            </a:r>
            <a:r>
              <a:rPr lang="en-US" altLang="zh-CN" dirty="0"/>
              <a:t>HAR</a:t>
            </a:r>
            <a:r>
              <a:rPr lang="zh-CN" altLang="en-US" dirty="0"/>
              <a:t>标准，可以将录制</a:t>
            </a:r>
            <a:endParaRPr lang="en-US" altLang="zh-CN" dirty="0"/>
          </a:p>
          <a:p>
            <a:r>
              <a:rPr lang="zh-CN" altLang="en-US" dirty="0"/>
              <a:t>得到的数据包导出为</a:t>
            </a:r>
            <a:r>
              <a:rPr lang="en-US" altLang="zh-CN" dirty="0"/>
              <a:t>.</a:t>
            </a:r>
            <a:r>
              <a:rPr lang="en-US" altLang="zh-CN" dirty="0" err="1"/>
              <a:t>har</a:t>
            </a:r>
            <a:r>
              <a:rPr lang="zh-CN" altLang="en-US" dirty="0" smtClean="0"/>
              <a:t>文件。</a:t>
            </a:r>
            <a:endParaRPr lang="en-US" altLang="zh-CN" dirty="0" smtClean="0"/>
          </a:p>
          <a:p>
            <a:r>
              <a:rPr lang="en-US" altLang="zh-CN" dirty="0" smtClean="0"/>
              <a:t>har2case</a:t>
            </a:r>
            <a:r>
              <a:rPr lang="zh-CN" altLang="en-US" dirty="0" smtClean="0"/>
              <a:t>命令：可将标准通用的</a:t>
            </a:r>
            <a:r>
              <a:rPr lang="en-US" altLang="zh-CN" dirty="0" smtClean="0"/>
              <a:t>HAR</a:t>
            </a:r>
            <a:r>
              <a:rPr lang="zh-CN" altLang="en-US" dirty="0" smtClean="0"/>
              <a:t>格式（</a:t>
            </a:r>
            <a:r>
              <a:rPr lang="en-US" altLang="zh-CN" dirty="0" smtClean="0"/>
              <a:t>Http Archive</a:t>
            </a:r>
            <a:r>
              <a:rPr lang="zh-CN" altLang="en-US" dirty="0" smtClean="0"/>
              <a:t>）转换成</a:t>
            </a:r>
            <a:r>
              <a:rPr lang="en-US" altLang="zh-CN" dirty="0" smtClean="0"/>
              <a:t>YAML/JSON</a:t>
            </a:r>
            <a:r>
              <a:rPr lang="zh-CN" altLang="en-US" dirty="0" smtClean="0"/>
              <a:t>格式的测试用例</a:t>
            </a:r>
            <a:endParaRPr lang="en-US" altLang="zh-CN" dirty="0" smtClean="0"/>
          </a:p>
          <a:p>
            <a:endParaRPr lang="en-US" altLang="zh-CN" dirty="0"/>
          </a:p>
          <a:p>
            <a:endParaRPr lang="en-US" altLang="zh-CN" dirty="0" smtClean="0"/>
          </a:p>
          <a:p>
            <a:endParaRPr lang="en-US" altLang="zh-CN" dirty="0"/>
          </a:p>
          <a:p>
            <a:endParaRPr lang="zh-CN" altLang="en-US" dirty="0"/>
          </a:p>
        </p:txBody>
      </p:sp>
      <p:pic>
        <p:nvPicPr>
          <p:cNvPr id="12" name="图片 11"/>
          <p:cNvPicPr>
            <a:picLocks noChangeAspect="1"/>
          </p:cNvPicPr>
          <p:nvPr/>
        </p:nvPicPr>
        <p:blipFill>
          <a:blip r:embed="rId1"/>
          <a:stretch>
            <a:fillRect/>
          </a:stretch>
        </p:blipFill>
        <p:spPr>
          <a:xfrm>
            <a:off x="235130" y="2964569"/>
            <a:ext cx="4200525" cy="2381250"/>
          </a:xfrm>
          <a:prstGeom prst="rect">
            <a:avLst/>
          </a:prstGeom>
        </p:spPr>
      </p:pic>
      <p:pic>
        <p:nvPicPr>
          <p:cNvPr id="13" name="图片 12"/>
          <p:cNvPicPr>
            <a:picLocks noChangeAspect="1"/>
          </p:cNvPicPr>
          <p:nvPr/>
        </p:nvPicPr>
        <p:blipFill>
          <a:blip r:embed="rId2"/>
          <a:stretch>
            <a:fillRect/>
          </a:stretch>
        </p:blipFill>
        <p:spPr>
          <a:xfrm>
            <a:off x="4531448" y="3736094"/>
            <a:ext cx="3819525" cy="1609725"/>
          </a:xfrm>
          <a:prstGeom prst="rect">
            <a:avLst/>
          </a:prstGeom>
        </p:spPr>
      </p:pic>
      <p:pic>
        <p:nvPicPr>
          <p:cNvPr id="14" name="图片 13"/>
          <p:cNvPicPr>
            <a:picLocks noChangeAspect="1"/>
          </p:cNvPicPr>
          <p:nvPr/>
        </p:nvPicPr>
        <p:blipFill>
          <a:blip r:embed="rId3"/>
          <a:stretch>
            <a:fillRect/>
          </a:stretch>
        </p:blipFill>
        <p:spPr>
          <a:xfrm>
            <a:off x="8446766" y="3593219"/>
            <a:ext cx="3219450" cy="1752600"/>
          </a:xfrm>
          <a:prstGeom prst="rect">
            <a:avLst/>
          </a:prstGeom>
        </p:spPr>
      </p:pic>
      <p:pic>
        <p:nvPicPr>
          <p:cNvPr id="17" name="图片 16"/>
          <p:cNvPicPr>
            <a:picLocks noChangeAspect="1"/>
          </p:cNvPicPr>
          <p:nvPr/>
        </p:nvPicPr>
        <p:blipFill>
          <a:blip r:embed="rId4"/>
          <a:stretch>
            <a:fillRect/>
          </a:stretch>
        </p:blipFill>
        <p:spPr>
          <a:xfrm>
            <a:off x="235130" y="5499190"/>
            <a:ext cx="6086475" cy="12763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stretch>
            <a:fillRect/>
          </a:stretch>
        </p:blipFill>
        <p:spPr>
          <a:xfrm>
            <a:off x="412024" y="4427310"/>
            <a:ext cx="5357529" cy="2077712"/>
          </a:xfrm>
          <a:prstGeom prst="rect">
            <a:avLst/>
          </a:prstGeom>
        </p:spPr>
      </p:pic>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JSON </a:t>
            </a:r>
            <a:r>
              <a:rPr lang="zh-CN" altLang="en-US" sz="3600" b="1" dirty="0"/>
              <a:t>格式正确性</a:t>
            </a:r>
            <a:r>
              <a:rPr lang="zh-CN" altLang="en-US" sz="3600" b="1" dirty="0" smtClean="0"/>
              <a:t>检测与美化</a:t>
            </a:r>
            <a:endParaRPr lang="zh-CN" altLang="en-US" sz="3600" b="1" dirty="0"/>
          </a:p>
        </p:txBody>
      </p:sp>
      <p:pic>
        <p:nvPicPr>
          <p:cNvPr id="2" name="图片 1"/>
          <p:cNvPicPr>
            <a:picLocks noChangeAspect="1"/>
          </p:cNvPicPr>
          <p:nvPr/>
        </p:nvPicPr>
        <p:blipFill>
          <a:blip r:embed="rId2"/>
          <a:stretch>
            <a:fillRect/>
          </a:stretch>
        </p:blipFill>
        <p:spPr>
          <a:xfrm>
            <a:off x="525236" y="1071834"/>
            <a:ext cx="4000500" cy="1457325"/>
          </a:xfrm>
          <a:prstGeom prst="rect">
            <a:avLst/>
          </a:prstGeom>
        </p:spPr>
      </p:pic>
      <p:sp>
        <p:nvSpPr>
          <p:cNvPr id="4" name="文本框 3"/>
          <p:cNvSpPr txBox="1"/>
          <p:nvPr/>
        </p:nvSpPr>
        <p:spPr>
          <a:xfrm>
            <a:off x="412025" y="588928"/>
            <a:ext cx="5485541" cy="369332"/>
          </a:xfrm>
          <a:prstGeom prst="rect">
            <a:avLst/>
          </a:prstGeom>
          <a:noFill/>
        </p:spPr>
        <p:txBody>
          <a:bodyPr wrap="none" rtlCol="0">
            <a:spAutoFit/>
          </a:bodyPr>
          <a:lstStyle/>
          <a:p>
            <a:r>
              <a:rPr lang="en-US" altLang="zh-CN" dirty="0" err="1" smtClean="0"/>
              <a:t>test_demo</a:t>
            </a:r>
            <a:r>
              <a:rPr lang="zh-CN" altLang="en-US" dirty="0" smtClean="0"/>
              <a:t>路径下的</a:t>
            </a:r>
            <a:r>
              <a:rPr lang="en-US" altLang="zh-CN" dirty="0" err="1" smtClean="0"/>
              <a:t>file_type</a:t>
            </a:r>
            <a:r>
              <a:rPr lang="zh-CN" altLang="en-US" dirty="0" smtClean="0"/>
              <a:t>文件夹中有以下两个文件</a:t>
            </a:r>
            <a:endParaRPr lang="zh-CN" altLang="en-US" dirty="0"/>
          </a:p>
        </p:txBody>
      </p:sp>
      <p:sp>
        <p:nvSpPr>
          <p:cNvPr id="16" name="文本框 15"/>
          <p:cNvSpPr txBox="1"/>
          <p:nvPr/>
        </p:nvSpPr>
        <p:spPr>
          <a:xfrm>
            <a:off x="412024" y="2850745"/>
            <a:ext cx="7747634" cy="646331"/>
          </a:xfrm>
          <a:prstGeom prst="rect">
            <a:avLst/>
          </a:prstGeom>
          <a:noFill/>
        </p:spPr>
        <p:txBody>
          <a:bodyPr wrap="none" rtlCol="0">
            <a:spAutoFit/>
          </a:bodyPr>
          <a:lstStyle/>
          <a:p>
            <a:r>
              <a:rPr lang="en-US" altLang="zh-CN" dirty="0" err="1" smtClean="0"/>
              <a:t>Json</a:t>
            </a:r>
            <a:r>
              <a:rPr lang="zh-CN" altLang="en-US" dirty="0" smtClean="0"/>
              <a:t>格式的数据可能因为一点错误难以发现从而导致测试用例集编写失败，</a:t>
            </a:r>
            <a:endParaRPr lang="en-US" altLang="zh-CN" dirty="0" smtClean="0"/>
          </a:p>
          <a:p>
            <a:r>
              <a:rPr lang="zh-CN" altLang="en-US" dirty="0" smtClean="0"/>
              <a:t>建议事先对</a:t>
            </a:r>
            <a:r>
              <a:rPr lang="en-US" altLang="zh-CN" dirty="0" smtClean="0"/>
              <a:t>JSON</a:t>
            </a:r>
            <a:r>
              <a:rPr lang="zh-CN" altLang="en-US" dirty="0" smtClean="0"/>
              <a:t>格式用例文件进行正确性校验，方法如下所示：</a:t>
            </a:r>
            <a:endParaRPr lang="zh-CN" altLang="en-US" dirty="0"/>
          </a:p>
        </p:txBody>
      </p:sp>
      <p:pic>
        <p:nvPicPr>
          <p:cNvPr id="17" name="图片 16"/>
          <p:cNvPicPr>
            <a:picLocks noChangeAspect="1"/>
          </p:cNvPicPr>
          <p:nvPr/>
        </p:nvPicPr>
        <p:blipFill>
          <a:blip r:embed="rId3"/>
          <a:stretch>
            <a:fillRect/>
          </a:stretch>
        </p:blipFill>
        <p:spPr>
          <a:xfrm>
            <a:off x="412024" y="3600812"/>
            <a:ext cx="6334125" cy="676275"/>
          </a:xfrm>
          <a:prstGeom prst="rect">
            <a:avLst/>
          </a:prstGeom>
        </p:spPr>
      </p:pic>
      <p:pic>
        <p:nvPicPr>
          <p:cNvPr id="18" name="图片 17"/>
          <p:cNvPicPr>
            <a:picLocks noChangeAspect="1"/>
          </p:cNvPicPr>
          <p:nvPr/>
        </p:nvPicPr>
        <p:blipFill>
          <a:blip r:embed="rId4"/>
          <a:stretch>
            <a:fillRect/>
          </a:stretch>
        </p:blipFill>
        <p:spPr>
          <a:xfrm>
            <a:off x="5897566" y="4752422"/>
            <a:ext cx="6219825" cy="17526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JSON </a:t>
            </a:r>
            <a:r>
              <a:rPr lang="zh-CN" altLang="en-US" sz="3600" b="1" dirty="0"/>
              <a:t>格式正确性</a:t>
            </a:r>
            <a:r>
              <a:rPr lang="zh-CN" altLang="en-US" sz="3600" b="1" dirty="0" smtClean="0"/>
              <a:t>检测与美化</a:t>
            </a:r>
            <a:endParaRPr lang="zh-CN" altLang="en-US" sz="3600" b="1" dirty="0"/>
          </a:p>
        </p:txBody>
      </p:sp>
      <p:pic>
        <p:nvPicPr>
          <p:cNvPr id="3" name="图片 2"/>
          <p:cNvPicPr>
            <a:picLocks noChangeAspect="1"/>
          </p:cNvPicPr>
          <p:nvPr/>
        </p:nvPicPr>
        <p:blipFill>
          <a:blip r:embed="rId1"/>
          <a:stretch>
            <a:fillRect/>
          </a:stretch>
        </p:blipFill>
        <p:spPr>
          <a:xfrm>
            <a:off x="643209" y="4544831"/>
            <a:ext cx="6086475" cy="1828800"/>
          </a:xfrm>
          <a:prstGeom prst="rect">
            <a:avLst/>
          </a:prstGeom>
        </p:spPr>
      </p:pic>
      <p:sp>
        <p:nvSpPr>
          <p:cNvPr id="5" name="文本框 4"/>
          <p:cNvSpPr txBox="1"/>
          <p:nvPr/>
        </p:nvSpPr>
        <p:spPr>
          <a:xfrm>
            <a:off x="527276" y="613228"/>
            <a:ext cx="6667210" cy="1754326"/>
          </a:xfrm>
          <a:prstGeom prst="rect">
            <a:avLst/>
          </a:prstGeom>
          <a:noFill/>
        </p:spPr>
        <p:txBody>
          <a:bodyPr wrap="none" rtlCol="0">
            <a:spAutoFit/>
          </a:bodyPr>
          <a:lstStyle/>
          <a:p>
            <a:r>
              <a:rPr lang="zh-CN" altLang="en-US" dirty="0"/>
              <a:t>与 </a:t>
            </a:r>
            <a:r>
              <a:rPr lang="en-US" altLang="zh-CN" dirty="0"/>
              <a:t>YAML </a:t>
            </a:r>
            <a:r>
              <a:rPr lang="zh-CN" altLang="en-US" dirty="0"/>
              <a:t>格式不同，</a:t>
            </a:r>
            <a:r>
              <a:rPr lang="en-US" altLang="zh-CN" dirty="0"/>
              <a:t>JSON </a:t>
            </a:r>
            <a:r>
              <a:rPr lang="zh-CN" altLang="en-US" dirty="0"/>
              <a:t>格式不强制要求缩进和</a:t>
            </a:r>
            <a:r>
              <a:rPr lang="zh-CN" altLang="en-US" dirty="0" smtClean="0"/>
              <a:t>换行</a:t>
            </a:r>
            <a:endParaRPr lang="en-US" altLang="zh-CN" dirty="0" smtClean="0"/>
          </a:p>
          <a:p>
            <a:r>
              <a:rPr lang="zh-CN" altLang="en-US" dirty="0" smtClean="0"/>
              <a:t>虽然杂乱的</a:t>
            </a:r>
            <a:r>
              <a:rPr lang="en-US" altLang="zh-CN" dirty="0" smtClean="0"/>
              <a:t>JSON</a:t>
            </a:r>
            <a:r>
              <a:rPr lang="zh-CN" altLang="en-US" dirty="0" smtClean="0"/>
              <a:t>格式也</a:t>
            </a:r>
            <a:r>
              <a:rPr lang="zh-CN" altLang="en-US" dirty="0"/>
              <a:t>能正常执行</a:t>
            </a:r>
            <a:r>
              <a:rPr lang="zh-CN" altLang="en-US" dirty="0" smtClean="0"/>
              <a:t>，</a:t>
            </a:r>
            <a:endParaRPr lang="en-US" altLang="zh-CN" dirty="0" smtClean="0"/>
          </a:p>
          <a:p>
            <a:r>
              <a:rPr lang="zh-CN" altLang="en-US" dirty="0" smtClean="0"/>
              <a:t>但</a:t>
            </a:r>
            <a:r>
              <a:rPr lang="zh-CN" altLang="en-US" dirty="0"/>
              <a:t>测试用例文件的可读性太差，不利于阅读和维护</a:t>
            </a:r>
            <a:r>
              <a:rPr lang="zh-CN" altLang="en-US" dirty="0" smtClean="0"/>
              <a:t>。</a:t>
            </a:r>
            <a:endParaRPr lang="en-US" altLang="zh-CN" dirty="0" smtClean="0"/>
          </a:p>
          <a:p>
            <a:endParaRPr lang="en-US" altLang="zh-CN" dirty="0"/>
          </a:p>
          <a:p>
            <a:r>
              <a:rPr lang="zh-CN" altLang="en-US" dirty="0"/>
              <a:t>建议事先对</a:t>
            </a:r>
            <a:r>
              <a:rPr lang="en-US" altLang="zh-CN" dirty="0"/>
              <a:t>JSON</a:t>
            </a:r>
            <a:r>
              <a:rPr lang="zh-CN" altLang="en-US" dirty="0"/>
              <a:t>格式用例</a:t>
            </a:r>
            <a:r>
              <a:rPr lang="zh-CN" altLang="en-US" dirty="0" smtClean="0"/>
              <a:t>文件的格式进行美化，</a:t>
            </a:r>
            <a:r>
              <a:rPr lang="zh-CN" altLang="en-US" dirty="0"/>
              <a:t>方法如下所示：</a:t>
            </a:r>
            <a:endParaRPr lang="zh-CN" altLang="en-US" dirty="0"/>
          </a:p>
          <a:p>
            <a:endParaRPr lang="zh-CN" altLang="en-US" dirty="0"/>
          </a:p>
        </p:txBody>
      </p:sp>
      <p:pic>
        <p:nvPicPr>
          <p:cNvPr id="7" name="图片 6"/>
          <p:cNvPicPr>
            <a:picLocks noChangeAspect="1"/>
          </p:cNvPicPr>
          <p:nvPr/>
        </p:nvPicPr>
        <p:blipFill>
          <a:blip r:embed="rId2"/>
          <a:stretch>
            <a:fillRect/>
          </a:stretch>
        </p:blipFill>
        <p:spPr>
          <a:xfrm>
            <a:off x="643209" y="2175615"/>
            <a:ext cx="6257925" cy="676275"/>
          </a:xfrm>
          <a:prstGeom prst="rect">
            <a:avLst/>
          </a:prstGeom>
        </p:spPr>
      </p:pic>
      <p:sp>
        <p:nvSpPr>
          <p:cNvPr id="8" name="文本框 7"/>
          <p:cNvSpPr txBox="1"/>
          <p:nvPr/>
        </p:nvSpPr>
        <p:spPr>
          <a:xfrm>
            <a:off x="527276" y="3259435"/>
            <a:ext cx="8190063" cy="1200329"/>
          </a:xfrm>
          <a:prstGeom prst="rect">
            <a:avLst/>
          </a:prstGeom>
          <a:noFill/>
        </p:spPr>
        <p:txBody>
          <a:bodyPr wrap="none" rtlCol="0">
            <a:spAutoFit/>
          </a:bodyPr>
          <a:lstStyle/>
          <a:p>
            <a:r>
              <a:rPr lang="zh-CN" altLang="en-US" dirty="0" smtClean="0"/>
              <a:t>注意：</a:t>
            </a:r>
            <a:endParaRPr lang="en-US" altLang="zh-CN" dirty="0" smtClean="0"/>
          </a:p>
          <a:p>
            <a:r>
              <a:rPr lang="zh-CN" altLang="en-US" dirty="0" smtClean="0"/>
              <a:t>对</a:t>
            </a:r>
            <a:r>
              <a:rPr lang="en-US" altLang="zh-CN" dirty="0" err="1" smtClean="0"/>
              <a:t>json</a:t>
            </a:r>
            <a:r>
              <a:rPr lang="zh-CN" altLang="en-US" dirty="0" smtClean="0"/>
              <a:t>文件进行格式美化时，如果检测到格式错误照样会报错并指出错误的位置</a:t>
            </a:r>
            <a:endParaRPr lang="en-US" altLang="zh-CN" dirty="0" smtClean="0"/>
          </a:p>
          <a:p>
            <a:r>
              <a:rPr lang="zh-CN" altLang="en-US" dirty="0" smtClean="0"/>
              <a:t>直到格式完全无误时，输出美化后的文件</a:t>
            </a:r>
            <a:endParaRPr lang="en-US" altLang="zh-CN" dirty="0" smtClean="0"/>
          </a:p>
          <a:p>
            <a:r>
              <a:rPr lang="zh-CN" altLang="en-US" dirty="0" smtClean="0"/>
              <a:t>命令执行，效果如下：</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JSON </a:t>
            </a:r>
            <a:r>
              <a:rPr lang="zh-CN" altLang="en-US" sz="3600" b="1" dirty="0"/>
              <a:t>格式正确性</a:t>
            </a:r>
            <a:r>
              <a:rPr lang="zh-CN" altLang="en-US" sz="3600" b="1" dirty="0" smtClean="0"/>
              <a:t>检测与美化</a:t>
            </a:r>
            <a:endParaRPr lang="zh-CN" altLang="en-US" sz="3600" b="1" dirty="0"/>
          </a:p>
        </p:txBody>
      </p:sp>
      <p:pic>
        <p:nvPicPr>
          <p:cNvPr id="10" name="图片 9"/>
          <p:cNvPicPr>
            <a:picLocks noChangeAspect="1"/>
          </p:cNvPicPr>
          <p:nvPr/>
        </p:nvPicPr>
        <p:blipFill>
          <a:blip r:embed="rId1"/>
          <a:stretch>
            <a:fillRect/>
          </a:stretch>
        </p:blipFill>
        <p:spPr>
          <a:xfrm>
            <a:off x="465269" y="1140538"/>
            <a:ext cx="4343400" cy="1571625"/>
          </a:xfrm>
          <a:prstGeom prst="rect">
            <a:avLst/>
          </a:prstGeom>
        </p:spPr>
      </p:pic>
      <p:sp>
        <p:nvSpPr>
          <p:cNvPr id="11" name="文本框 10"/>
          <p:cNvSpPr txBox="1"/>
          <p:nvPr/>
        </p:nvSpPr>
        <p:spPr>
          <a:xfrm>
            <a:off x="346481" y="642477"/>
            <a:ext cx="8670963" cy="369332"/>
          </a:xfrm>
          <a:prstGeom prst="rect">
            <a:avLst/>
          </a:prstGeom>
          <a:noFill/>
        </p:spPr>
        <p:txBody>
          <a:bodyPr wrap="none" rtlCol="0">
            <a:spAutoFit/>
          </a:bodyPr>
          <a:lstStyle/>
          <a:p>
            <a:r>
              <a:rPr lang="en-US" altLang="zh-CN" dirty="0" err="1" smtClean="0"/>
              <a:t>Json</a:t>
            </a:r>
            <a:r>
              <a:rPr lang="zh-CN" altLang="en-US" dirty="0" smtClean="0"/>
              <a:t>格式美化命令执行完毕之后，可以发现多出一个格式美化后为文件，如下所示：</a:t>
            </a:r>
            <a:endParaRPr lang="zh-CN" altLang="en-US" dirty="0"/>
          </a:p>
        </p:txBody>
      </p:sp>
      <p:sp>
        <p:nvSpPr>
          <p:cNvPr id="12" name="文本框 11"/>
          <p:cNvSpPr txBox="1"/>
          <p:nvPr/>
        </p:nvSpPr>
        <p:spPr>
          <a:xfrm>
            <a:off x="374811" y="2944442"/>
            <a:ext cx="2262158" cy="369332"/>
          </a:xfrm>
          <a:prstGeom prst="rect">
            <a:avLst/>
          </a:prstGeom>
          <a:noFill/>
        </p:spPr>
        <p:txBody>
          <a:bodyPr wrap="none" rtlCol="0">
            <a:spAutoFit/>
          </a:bodyPr>
          <a:lstStyle/>
          <a:p>
            <a:r>
              <a:rPr lang="zh-CN" altLang="en-US" dirty="0" smtClean="0"/>
              <a:t>前后格式对比如下：</a:t>
            </a:r>
            <a:endParaRPr lang="zh-CN" altLang="en-US" dirty="0"/>
          </a:p>
        </p:txBody>
      </p:sp>
      <p:pic>
        <p:nvPicPr>
          <p:cNvPr id="15" name="图片 14"/>
          <p:cNvPicPr>
            <a:picLocks noChangeAspect="1"/>
          </p:cNvPicPr>
          <p:nvPr/>
        </p:nvPicPr>
        <p:blipFill>
          <a:blip r:embed="rId2"/>
          <a:stretch>
            <a:fillRect/>
          </a:stretch>
        </p:blipFill>
        <p:spPr>
          <a:xfrm>
            <a:off x="465269" y="3546054"/>
            <a:ext cx="5664530" cy="3153537"/>
          </a:xfrm>
          <a:prstGeom prst="rect">
            <a:avLst/>
          </a:prstGeom>
        </p:spPr>
      </p:pic>
      <p:pic>
        <p:nvPicPr>
          <p:cNvPr id="20" name="图片 19"/>
          <p:cNvPicPr>
            <a:picLocks noChangeAspect="1"/>
          </p:cNvPicPr>
          <p:nvPr/>
        </p:nvPicPr>
        <p:blipFill>
          <a:blip r:embed="rId3"/>
          <a:stretch>
            <a:fillRect/>
          </a:stretch>
        </p:blipFill>
        <p:spPr>
          <a:xfrm>
            <a:off x="6838013" y="1866801"/>
            <a:ext cx="5003297" cy="471017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0" y="0"/>
            <a:ext cx="12192000"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t>搭建被测</a:t>
            </a:r>
            <a:r>
              <a:rPr lang="en-US" altLang="zh-CN" sz="3600" b="1" dirty="0" smtClean="0"/>
              <a:t>Demo</a:t>
            </a:r>
            <a:r>
              <a:rPr lang="zh-CN" altLang="en-US" sz="3600" b="1" dirty="0" smtClean="0"/>
              <a:t>服务</a:t>
            </a:r>
            <a:r>
              <a:rPr lang="en-US" altLang="zh-CN" sz="3600" b="1" dirty="0" smtClean="0"/>
              <a:t>&amp;</a:t>
            </a:r>
            <a:r>
              <a:rPr lang="zh-CN" altLang="en-US" sz="3600" b="1" dirty="0" smtClean="0"/>
              <a:t>测试项目结构介绍</a:t>
            </a:r>
            <a:endParaRPr lang="zh-CN" altLang="en-US" sz="3600" dirty="0"/>
          </a:p>
        </p:txBody>
      </p:sp>
      <p:sp>
        <p:nvSpPr>
          <p:cNvPr id="2" name="文本框 1"/>
          <p:cNvSpPr txBox="1"/>
          <p:nvPr/>
        </p:nvSpPr>
        <p:spPr>
          <a:xfrm>
            <a:off x="400594" y="618309"/>
            <a:ext cx="10110460" cy="3139321"/>
          </a:xfrm>
          <a:prstGeom prst="rect">
            <a:avLst/>
          </a:prstGeom>
          <a:noFill/>
        </p:spPr>
        <p:txBody>
          <a:bodyPr wrap="none" rtlCol="0">
            <a:spAutoFit/>
          </a:bodyPr>
          <a:lstStyle/>
          <a:p>
            <a:r>
              <a:rPr lang="zh-CN" altLang="en-US" dirty="0" smtClean="0"/>
              <a:t>此案例使用使用</a:t>
            </a:r>
            <a:r>
              <a:rPr lang="en-US" altLang="zh-CN" dirty="0" smtClean="0"/>
              <a:t>python</a:t>
            </a:r>
            <a:r>
              <a:rPr lang="zh-CN" altLang="en-US" dirty="0" smtClean="0"/>
              <a:t>语言编写，基于</a:t>
            </a:r>
            <a:r>
              <a:rPr lang="en-US" altLang="zh-CN" dirty="0" smtClean="0"/>
              <a:t>Flask web</a:t>
            </a:r>
            <a:r>
              <a:rPr lang="zh-CN" altLang="en-US" dirty="0" smtClean="0"/>
              <a:t>框架搭建一个简易的</a:t>
            </a:r>
            <a:r>
              <a:rPr lang="en-US" altLang="zh-CN" dirty="0" err="1" smtClean="0"/>
              <a:t>httpserver</a:t>
            </a:r>
            <a:r>
              <a:rPr lang="zh-CN" altLang="en-US" dirty="0" smtClean="0"/>
              <a:t>，</a:t>
            </a:r>
            <a:endParaRPr lang="en-US" altLang="zh-CN" dirty="0" smtClean="0"/>
          </a:p>
          <a:p>
            <a:pPr marL="0" lvl="1"/>
            <a:r>
              <a:rPr lang="zh-CN" altLang="en-US" dirty="0" smtClean="0"/>
              <a:t>所以需要安装</a:t>
            </a:r>
            <a:r>
              <a:rPr lang="en-US" altLang="zh-CN" dirty="0" smtClean="0"/>
              <a:t>flask</a:t>
            </a:r>
            <a:r>
              <a:rPr lang="zh-CN" altLang="en-US" dirty="0" smtClean="0"/>
              <a:t>依赖包：</a:t>
            </a:r>
            <a:r>
              <a:rPr lang="en-US" altLang="zh-CN" dirty="0"/>
              <a:t>pip install </a:t>
            </a:r>
            <a:r>
              <a:rPr lang="en-US" altLang="zh-CN" dirty="0" smtClean="0"/>
              <a:t>flask</a:t>
            </a:r>
            <a:endParaRPr lang="en-US" altLang="zh-CN" dirty="0" smtClean="0"/>
          </a:p>
          <a:p>
            <a:r>
              <a:rPr lang="zh-CN" altLang="en-US" dirty="0" smtClean="0"/>
              <a:t>用这个</a:t>
            </a:r>
            <a:r>
              <a:rPr lang="en-US" altLang="zh-CN" dirty="0" err="1" smtClean="0"/>
              <a:t>httpserver</a:t>
            </a:r>
            <a:r>
              <a:rPr lang="zh-CN" altLang="en-US" dirty="0" smtClean="0"/>
              <a:t>作为</a:t>
            </a:r>
            <a:r>
              <a:rPr lang="zh-CN" altLang="en-US" dirty="0"/>
              <a:t>被测</a:t>
            </a:r>
            <a:r>
              <a:rPr lang="zh-CN" altLang="en-US" dirty="0" smtClean="0"/>
              <a:t>服务</a:t>
            </a:r>
            <a:r>
              <a:rPr lang="zh-CN" altLang="en-US" dirty="0"/>
              <a:t>，</a:t>
            </a:r>
            <a:r>
              <a:rPr lang="zh-CN" altLang="en-US" dirty="0" smtClean="0"/>
              <a:t>此</a:t>
            </a:r>
            <a:r>
              <a:rPr lang="zh-CN" altLang="en-US" dirty="0"/>
              <a:t>服务</a:t>
            </a:r>
            <a:r>
              <a:rPr lang="zh-CN" altLang="en-US" dirty="0" smtClean="0"/>
              <a:t>主要</a:t>
            </a:r>
            <a:r>
              <a:rPr lang="zh-CN" altLang="en-US" dirty="0"/>
              <a:t>有两类接口：</a:t>
            </a:r>
            <a:endParaRPr lang="zh-CN" altLang="en-US" dirty="0"/>
          </a:p>
          <a:p>
            <a:r>
              <a:rPr lang="en-US" altLang="zh-CN" dirty="0" smtClean="0"/>
              <a:t>1</a:t>
            </a:r>
            <a:r>
              <a:rPr lang="zh-CN" altLang="en-US" dirty="0" smtClean="0"/>
              <a:t>、获取 </a:t>
            </a:r>
            <a:r>
              <a:rPr lang="en-US" altLang="zh-CN" dirty="0" smtClean="0"/>
              <a:t>token</a:t>
            </a:r>
            <a:r>
              <a:rPr lang="zh-CN" altLang="en-US" dirty="0" smtClean="0"/>
              <a:t>，用于权限校验</a:t>
            </a:r>
            <a:endParaRPr lang="en-US" altLang="zh-CN" dirty="0"/>
          </a:p>
          <a:p>
            <a:r>
              <a:rPr lang="en-US" altLang="zh-CN" dirty="0" smtClean="0"/>
              <a:t>2</a:t>
            </a:r>
            <a:r>
              <a:rPr lang="zh-CN" altLang="en-US" dirty="0" smtClean="0"/>
              <a:t>、支持 </a:t>
            </a:r>
            <a:r>
              <a:rPr lang="en-US" altLang="zh-CN" dirty="0"/>
              <a:t>CRUD </a:t>
            </a:r>
            <a:r>
              <a:rPr lang="zh-CN" altLang="en-US" dirty="0"/>
              <a:t>操作的 </a:t>
            </a:r>
            <a:r>
              <a:rPr lang="en-US" altLang="zh-CN" dirty="0" err="1"/>
              <a:t>RESTful</a:t>
            </a:r>
            <a:r>
              <a:rPr lang="en-US" altLang="zh-CN" dirty="0"/>
              <a:t> APIs</a:t>
            </a:r>
            <a:r>
              <a:rPr lang="zh-CN" altLang="en-US" dirty="0" smtClean="0"/>
              <a:t>，所有</a:t>
            </a:r>
            <a:r>
              <a:rPr lang="zh-CN" altLang="en-US" dirty="0"/>
              <a:t>接口的请求头域中都必须包含有效的 </a:t>
            </a:r>
            <a:r>
              <a:rPr lang="en-US" altLang="zh-CN" dirty="0" smtClean="0"/>
              <a:t>token</a:t>
            </a:r>
            <a:endParaRPr lang="en-US" altLang="zh-CN" dirty="0" smtClean="0"/>
          </a:p>
          <a:p>
            <a:endParaRPr lang="en-US" altLang="zh-CN" dirty="0"/>
          </a:p>
          <a:p>
            <a:r>
              <a:rPr lang="zh-CN" altLang="en-US" dirty="0"/>
              <a:t>不难看出，该案例覆盖了自动化测试中的大部分场景</a:t>
            </a:r>
            <a:r>
              <a:rPr lang="zh-CN" altLang="en-US" dirty="0" smtClean="0"/>
              <a:t>，因此</a:t>
            </a:r>
            <a:r>
              <a:rPr lang="zh-CN" altLang="en-US" dirty="0"/>
              <a:t>只要熟悉了该案例的自动化测试方法</a:t>
            </a:r>
            <a:r>
              <a:rPr lang="zh-CN" altLang="en-US" dirty="0" smtClean="0"/>
              <a:t>，</a:t>
            </a:r>
            <a:endParaRPr lang="en-US" altLang="zh-CN" dirty="0" smtClean="0"/>
          </a:p>
          <a:p>
            <a:r>
              <a:rPr lang="zh-CN" altLang="en-US" dirty="0" smtClean="0"/>
              <a:t>应该</a:t>
            </a:r>
            <a:r>
              <a:rPr lang="zh-CN" altLang="en-US" dirty="0"/>
              <a:t>就能应对项目中常见的自动化测试需求</a:t>
            </a:r>
            <a:r>
              <a:rPr lang="zh-CN" altLang="en-US" dirty="0" smtClean="0"/>
              <a:t>。</a:t>
            </a:r>
            <a:endParaRPr lang="en-US" altLang="zh-CN" dirty="0" smtClean="0"/>
          </a:p>
          <a:p>
            <a:endParaRPr lang="en-US" altLang="zh-CN" dirty="0" smtClean="0"/>
          </a:p>
          <a:p>
            <a:r>
              <a:rPr lang="zh-CN" altLang="en-US" dirty="0"/>
              <a:t>测试</a:t>
            </a:r>
            <a:r>
              <a:rPr lang="zh-CN" altLang="en-US" dirty="0" smtClean="0"/>
              <a:t>项目结构介绍</a:t>
            </a:r>
            <a:r>
              <a:rPr lang="en-US" altLang="zh-CN" dirty="0" smtClean="0"/>
              <a:t>(</a:t>
            </a:r>
            <a:r>
              <a:rPr lang="zh-CN" altLang="en-US" dirty="0" smtClean="0"/>
              <a:t>整个项目文件在</a:t>
            </a:r>
            <a:r>
              <a:rPr lang="en-US" altLang="zh-CN" dirty="0" err="1" smtClean="0"/>
              <a:t>test_demo.rar</a:t>
            </a:r>
            <a:r>
              <a:rPr lang="zh-CN" altLang="en-US" dirty="0" smtClean="0"/>
              <a:t>中</a:t>
            </a:r>
            <a:r>
              <a:rPr lang="en-US" altLang="zh-CN" dirty="0" smtClean="0"/>
              <a:t>)</a:t>
            </a:r>
            <a:r>
              <a:rPr lang="zh-CN" altLang="en-US" dirty="0" smtClean="0"/>
              <a:t>：</a:t>
            </a:r>
            <a:endParaRPr lang="zh-CN" altLang="en-US" dirty="0"/>
          </a:p>
          <a:p>
            <a:endParaRPr lang="en-US" altLang="zh-CN" dirty="0"/>
          </a:p>
        </p:txBody>
      </p:sp>
      <p:pic>
        <p:nvPicPr>
          <p:cNvPr id="8" name="图片 7"/>
          <p:cNvPicPr>
            <a:picLocks noChangeAspect="1"/>
          </p:cNvPicPr>
          <p:nvPr/>
        </p:nvPicPr>
        <p:blipFill>
          <a:blip r:embed="rId1"/>
          <a:stretch>
            <a:fillRect/>
          </a:stretch>
        </p:blipFill>
        <p:spPr>
          <a:xfrm>
            <a:off x="504825" y="3483640"/>
            <a:ext cx="6092742" cy="2526054"/>
          </a:xfrm>
          <a:prstGeom prst="rect">
            <a:avLst/>
          </a:prstGeom>
        </p:spPr>
      </p:pic>
      <p:graphicFrame>
        <p:nvGraphicFramePr>
          <p:cNvPr id="3" name="对象 2"/>
          <p:cNvGraphicFramePr>
            <a:graphicFrameLocks noChangeAspect="1"/>
          </p:cNvGraphicFramePr>
          <p:nvPr/>
        </p:nvGraphicFramePr>
        <p:xfrm>
          <a:off x="9761938" y="4746667"/>
          <a:ext cx="1282700" cy="711200"/>
        </p:xfrm>
        <a:graphic>
          <a:graphicData uri="http://schemas.openxmlformats.org/presentationml/2006/ole">
            <mc:AlternateContent xmlns:mc="http://schemas.openxmlformats.org/markup-compatibility/2006">
              <mc:Choice xmlns:v="urn:schemas-microsoft-com:vml" Requires="v">
                <p:oleObj spid="_x0000_s1210" name="包装程序外壳对象" showAsIcon="1" r:id="rId2" imgW="952500" imgH="523875" progId="Package">
                  <p:embed/>
                </p:oleObj>
              </mc:Choice>
              <mc:Fallback>
                <p:oleObj name="包装程序外壳对象" showAsIcon="1" r:id="rId2" imgW="952500" imgH="523875" progId="Package">
                  <p:embed/>
                  <p:pic>
                    <p:nvPicPr>
                      <p:cNvPr id="0" name="图片 1209"/>
                      <p:cNvPicPr/>
                      <p:nvPr/>
                    </p:nvPicPr>
                    <p:blipFill>
                      <a:blip r:embed="rId3"/>
                      <a:stretch>
                        <a:fillRect/>
                      </a:stretch>
                    </p:blipFill>
                    <p:spPr>
                      <a:xfrm>
                        <a:off x="9761938" y="4746667"/>
                        <a:ext cx="1282700" cy="711200"/>
                      </a:xfrm>
                      <a:prstGeom prst="rect">
                        <a:avLst/>
                      </a:prstGeom>
                    </p:spPr>
                  </p:pic>
                </p:oleObj>
              </mc:Fallback>
            </mc:AlternateContent>
          </a:graphicData>
        </a:graphic>
      </p:graphicFrame>
      <p:sp>
        <p:nvSpPr>
          <p:cNvPr id="4" name="文本框 3"/>
          <p:cNvSpPr txBox="1"/>
          <p:nvPr/>
        </p:nvSpPr>
        <p:spPr>
          <a:xfrm>
            <a:off x="504825" y="6253629"/>
            <a:ext cx="6328977" cy="646331"/>
          </a:xfrm>
          <a:prstGeom prst="rect">
            <a:avLst/>
          </a:prstGeom>
          <a:noFill/>
        </p:spPr>
        <p:txBody>
          <a:bodyPr wrap="none" rtlCol="0">
            <a:spAutoFit/>
          </a:bodyPr>
          <a:lstStyle/>
          <a:p>
            <a:r>
              <a:rPr lang="zh-CN" altLang="en-US" dirty="0" smtClean="0"/>
              <a:t>以上是用于介绍的简化版本，更详细的源码文件可</a:t>
            </a:r>
            <a:r>
              <a:rPr lang="en-US" altLang="zh-CN" dirty="0" err="1" smtClean="0"/>
              <a:t>github</a:t>
            </a:r>
            <a:r>
              <a:rPr lang="zh-CN" altLang="en-US" dirty="0" smtClean="0"/>
              <a:t>下载</a:t>
            </a:r>
            <a:endParaRPr lang="en-US" altLang="zh-CN" dirty="0" smtClean="0"/>
          </a:p>
          <a:p>
            <a:r>
              <a:rPr lang="en-US" altLang="zh-CN" dirty="0"/>
              <a:t>https://github.com/HttpRunner/HttpRunner</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6748</Words>
  <Application>WPS 演示</Application>
  <PresentationFormat>宽屏</PresentationFormat>
  <Paragraphs>440</Paragraphs>
  <Slides>48</Slides>
  <Notes>54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65" baseType="lpstr">
      <vt:lpstr>Arial</vt:lpstr>
      <vt:lpstr>宋体</vt:lpstr>
      <vt:lpstr>Wingdings</vt:lpstr>
      <vt:lpstr>Calibri Light</vt:lpstr>
      <vt:lpstr>Calibri</vt:lpstr>
      <vt:lpstr>微软雅黑</vt:lpstr>
      <vt:lpstr>Arial Unicode MS</vt:lpstr>
      <vt:lpstr>华文仿宋</vt:lpstr>
      <vt:lpstr>华文中宋</vt:lpstr>
      <vt:lpstr>华文新魏</vt:lpstr>
      <vt:lpstr>华文琥珀</vt:lpstr>
      <vt:lpstr>华文隶书</vt:lpstr>
      <vt:lpstr>华文行楷</vt:lpstr>
      <vt:lpstr>华文彩云</vt:lpstr>
      <vt:lpstr>仿宋</vt:lpstr>
      <vt:lpstr>Office 主题</vt:lpstr>
      <vt:lpstr>Package</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jlx</dc:creator>
  <cp:lastModifiedBy>hand</cp:lastModifiedBy>
  <cp:revision>133</cp:revision>
  <dcterms:created xsi:type="dcterms:W3CDTF">2018-07-12T02:21:00Z</dcterms:created>
  <dcterms:modified xsi:type="dcterms:W3CDTF">2019-10-10T06:04:36Z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